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57" r:id="rId3"/>
    <p:sldId id="258" r:id="rId4"/>
    <p:sldId id="259" r:id="rId5"/>
    <p:sldId id="30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983"/>
    <a:srgbClr val="848C94"/>
    <a:srgbClr val="72BE94"/>
    <a:srgbClr val="C8DADA"/>
    <a:srgbClr val="179552"/>
    <a:srgbClr val="000000"/>
    <a:srgbClr val="309BF4"/>
    <a:srgbClr val="70FFD9"/>
    <a:srgbClr val="87F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884"/>
  </p:normalViewPr>
  <p:slideViewPr>
    <p:cSldViewPr snapToGrid="0">
      <p:cViewPr varScale="1">
        <p:scale>
          <a:sx n="119" d="100"/>
          <a:sy n="119" d="100"/>
        </p:scale>
        <p:origin x="21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rotesque" panose="020B0504020202020204" pitchFamily="34" charset="0"/>
              </a:defRPr>
            </a:lvl1pPr>
          </a:lstStyle>
          <a:p>
            <a:fld id="{846CE7D5-CF57-46EF-B807-FDD0502418D4}" type="datetimeFigureOut">
              <a:rPr lang="en-US" smtClean="0"/>
              <a:pPr/>
              <a:t>4/19/23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rotesque" panose="020B05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rotesque" panose="020B0504020202020204" pitchFamily="34"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Modern Love Caps" pitchFamily="8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rotesque"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rotesque"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rotesque"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otesque"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otesque"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viraheinz.pitt.edu/scholars/conferences/fall-conference" TargetMode="External"/><Relationship Id="rId2" Type="http://schemas.openxmlformats.org/officeDocument/2006/relationships/hyperlink" Target="https://www.viraheinz.pitt.edu/scholars/experience-report" TargetMode="External"/><Relationship Id="rId1" Type="http://schemas.openxmlformats.org/officeDocument/2006/relationships/slideLayout" Target="../slideLayouts/slideLayout6.xml"/><Relationship Id="rId4" Type="http://schemas.openxmlformats.org/officeDocument/2006/relationships/hyperlink" Target="https://www.viraheinz.pitt.edu/content/re-entry-info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53DE9C-EE77-4276-98D4-27A9429C3EBE}"/>
              </a:ext>
            </a:extLst>
          </p:cNvPr>
          <p:cNvSpPr/>
          <p:nvPr/>
        </p:nvSpPr>
        <p:spPr>
          <a:xfrm>
            <a:off x="2057872" y="2394790"/>
            <a:ext cx="8079718" cy="2273405"/>
          </a:xfrm>
          <a:prstGeom prst="rect">
            <a:avLst/>
          </a:prstGeom>
          <a:solidFill>
            <a:srgbClr val="0669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E96E8-9BF8-45D8-B971-46942541767F}"/>
              </a:ext>
            </a:extLst>
          </p:cNvPr>
          <p:cNvSpPr txBox="1">
            <a:spLocks/>
          </p:cNvSpPr>
          <p:nvPr/>
        </p:nvSpPr>
        <p:spPr>
          <a:xfrm>
            <a:off x="2357438" y="2799726"/>
            <a:ext cx="7429500" cy="1465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latin typeface="Modern Love Caps"/>
                <a:cs typeface="Calibri Light"/>
              </a:rPr>
              <a:t>VIH Mentoring Program: Debriefing the International Experience </a:t>
            </a:r>
            <a:endParaRPr lang="en-US" sz="4800" dirty="0">
              <a:solidFill>
                <a:schemeClr val="bg1"/>
              </a:solidFill>
              <a:cs typeface="Calibri Light"/>
            </a:endParaRPr>
          </a:p>
        </p:txBody>
      </p:sp>
      <p:pic>
        <p:nvPicPr>
          <p:cNvPr id="8" name="Picture 15" descr="Logo&#10;&#10;Description automatically generated">
            <a:extLst>
              <a:ext uri="{FF2B5EF4-FFF2-40B4-BE49-F238E27FC236}">
                <a16:creationId xmlns:a16="http://schemas.microsoft.com/office/drawing/2014/main" id="{59671785-566A-4178-8CD2-6B48FA9D3133}"/>
              </a:ext>
            </a:extLst>
          </p:cNvPr>
          <p:cNvPicPr>
            <a:picLocks noChangeAspect="1"/>
          </p:cNvPicPr>
          <p:nvPr/>
        </p:nvPicPr>
        <p:blipFill>
          <a:blip r:embed="rId3"/>
          <a:stretch>
            <a:fillRect/>
          </a:stretch>
        </p:blipFill>
        <p:spPr>
          <a:xfrm>
            <a:off x="10808074" y="5500822"/>
            <a:ext cx="1203511" cy="1160660"/>
          </a:xfrm>
          <a:prstGeom prst="rect">
            <a:avLst/>
          </a:prstGeom>
        </p:spPr>
      </p:pic>
    </p:spTree>
    <p:extLst>
      <p:ext uri="{BB962C8B-B14F-4D97-AF65-F5344CB8AC3E}">
        <p14:creationId xmlns:p14="http://schemas.microsoft.com/office/powerpoint/2010/main" val="179479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78463"/>
            <a:ext cx="10515600" cy="898886"/>
          </a:xfrm>
          <a:prstGeom prst="rect">
            <a:avLst/>
          </a:prstGeom>
        </p:spPr>
        <p:txBody>
          <a:bodyPr vert="horz" wrap="square" lIns="0" tIns="219633" rIns="0" bIns="0" rtlCol="0">
            <a:spAutoFit/>
          </a:bodyPr>
          <a:lstStyle/>
          <a:p>
            <a:pPr marL="233045">
              <a:lnSpc>
                <a:spcPct val="100000"/>
              </a:lnSpc>
              <a:spcBef>
                <a:spcPts val="100"/>
              </a:spcBef>
            </a:pPr>
            <a:r>
              <a:rPr dirty="0"/>
              <a:t>Welcome Back!</a:t>
            </a:r>
          </a:p>
        </p:txBody>
      </p:sp>
      <p:grpSp>
        <p:nvGrpSpPr>
          <p:cNvPr id="7" name="object 7"/>
          <p:cNvGrpSpPr/>
          <p:nvPr/>
        </p:nvGrpSpPr>
        <p:grpSpPr>
          <a:xfrm>
            <a:off x="147828" y="2410967"/>
            <a:ext cx="11450320" cy="3992879"/>
            <a:chOff x="147828" y="2410967"/>
            <a:chExt cx="11450320" cy="3992879"/>
          </a:xfrm>
        </p:grpSpPr>
        <p:pic>
          <p:nvPicPr>
            <p:cNvPr id="8" name="object 8"/>
            <p:cNvPicPr/>
            <p:nvPr/>
          </p:nvPicPr>
          <p:blipFill>
            <a:blip r:embed="rId2" cstate="print"/>
            <a:stretch>
              <a:fillRect/>
            </a:stretch>
          </p:blipFill>
          <p:spPr>
            <a:xfrm>
              <a:off x="8124440" y="2420101"/>
              <a:ext cx="3473207" cy="2648743"/>
            </a:xfrm>
            <a:prstGeom prst="rect">
              <a:avLst/>
            </a:prstGeom>
          </p:spPr>
        </p:pic>
        <p:pic>
          <p:nvPicPr>
            <p:cNvPr id="9" name="object 9"/>
            <p:cNvPicPr/>
            <p:nvPr/>
          </p:nvPicPr>
          <p:blipFill>
            <a:blip r:embed="rId3" cstate="print"/>
            <a:stretch>
              <a:fillRect/>
            </a:stretch>
          </p:blipFill>
          <p:spPr>
            <a:xfrm>
              <a:off x="8220456" y="2516123"/>
              <a:ext cx="3294888" cy="2470404"/>
            </a:xfrm>
            <a:prstGeom prst="rect">
              <a:avLst/>
            </a:prstGeom>
          </p:spPr>
        </p:pic>
        <p:pic>
          <p:nvPicPr>
            <p:cNvPr id="10" name="object 10"/>
            <p:cNvPicPr/>
            <p:nvPr/>
          </p:nvPicPr>
          <p:blipFill>
            <a:blip r:embed="rId4" cstate="print"/>
            <a:stretch>
              <a:fillRect/>
            </a:stretch>
          </p:blipFill>
          <p:spPr>
            <a:xfrm>
              <a:off x="5015483" y="3442715"/>
              <a:ext cx="3995927" cy="2961132"/>
            </a:xfrm>
            <a:prstGeom prst="rect">
              <a:avLst/>
            </a:prstGeom>
          </p:spPr>
        </p:pic>
        <p:pic>
          <p:nvPicPr>
            <p:cNvPr id="11" name="object 11"/>
            <p:cNvPicPr/>
            <p:nvPr/>
          </p:nvPicPr>
          <p:blipFill>
            <a:blip r:embed="rId5" cstate="print"/>
            <a:stretch>
              <a:fillRect/>
            </a:stretch>
          </p:blipFill>
          <p:spPr>
            <a:xfrm>
              <a:off x="5120639" y="3547871"/>
              <a:ext cx="3790188" cy="2755391"/>
            </a:xfrm>
            <a:prstGeom prst="rect">
              <a:avLst/>
            </a:prstGeom>
          </p:spPr>
        </p:pic>
        <p:pic>
          <p:nvPicPr>
            <p:cNvPr id="12" name="object 12"/>
            <p:cNvPicPr/>
            <p:nvPr/>
          </p:nvPicPr>
          <p:blipFill>
            <a:blip r:embed="rId6" cstate="print"/>
            <a:stretch>
              <a:fillRect/>
            </a:stretch>
          </p:blipFill>
          <p:spPr>
            <a:xfrm>
              <a:off x="2415539" y="2410967"/>
              <a:ext cx="3500628" cy="2811779"/>
            </a:xfrm>
            <a:prstGeom prst="rect">
              <a:avLst/>
            </a:prstGeom>
          </p:spPr>
        </p:pic>
        <p:pic>
          <p:nvPicPr>
            <p:cNvPr id="13" name="object 13"/>
            <p:cNvPicPr/>
            <p:nvPr/>
          </p:nvPicPr>
          <p:blipFill>
            <a:blip r:embed="rId7" cstate="print"/>
            <a:stretch>
              <a:fillRect/>
            </a:stretch>
          </p:blipFill>
          <p:spPr>
            <a:xfrm>
              <a:off x="2520695" y="2516123"/>
              <a:ext cx="3294887" cy="2606040"/>
            </a:xfrm>
            <a:prstGeom prst="rect">
              <a:avLst/>
            </a:prstGeom>
          </p:spPr>
        </p:pic>
        <p:pic>
          <p:nvPicPr>
            <p:cNvPr id="14" name="object 14"/>
            <p:cNvPicPr/>
            <p:nvPr/>
          </p:nvPicPr>
          <p:blipFill>
            <a:blip r:embed="rId8" cstate="print"/>
            <a:stretch>
              <a:fillRect/>
            </a:stretch>
          </p:blipFill>
          <p:spPr>
            <a:xfrm>
              <a:off x="147828" y="3657600"/>
              <a:ext cx="3233928" cy="2654808"/>
            </a:xfrm>
            <a:prstGeom prst="rect">
              <a:avLst/>
            </a:prstGeom>
          </p:spPr>
        </p:pic>
        <p:pic>
          <p:nvPicPr>
            <p:cNvPr id="15" name="object 15"/>
            <p:cNvPicPr/>
            <p:nvPr/>
          </p:nvPicPr>
          <p:blipFill>
            <a:blip r:embed="rId9" cstate="print"/>
            <a:stretch>
              <a:fillRect/>
            </a:stretch>
          </p:blipFill>
          <p:spPr>
            <a:xfrm>
              <a:off x="252984" y="3762755"/>
              <a:ext cx="3028188" cy="2449068"/>
            </a:xfrm>
            <a:prstGeom prst="rect">
              <a:avLst/>
            </a:prstGeom>
          </p:spPr>
        </p:pic>
      </p:grpSp>
      <p:sp>
        <p:nvSpPr>
          <p:cNvPr id="16" name="TextBox 15">
            <a:extLst>
              <a:ext uri="{FF2B5EF4-FFF2-40B4-BE49-F238E27FC236}">
                <a16:creationId xmlns:a16="http://schemas.microsoft.com/office/drawing/2014/main" id="{69D45B58-F6BF-E65C-1EDA-DEF5910ADFF8}"/>
              </a:ext>
            </a:extLst>
          </p:cNvPr>
          <p:cNvSpPr txBox="1"/>
          <p:nvPr/>
        </p:nvSpPr>
        <p:spPr>
          <a:xfrm>
            <a:off x="838200" y="1465994"/>
            <a:ext cx="10515600" cy="954107"/>
          </a:xfrm>
          <a:prstGeom prst="rect">
            <a:avLst/>
          </a:prstGeom>
          <a:noFill/>
        </p:spPr>
        <p:txBody>
          <a:bodyPr wrap="square" rtlCol="0">
            <a:spAutoFit/>
          </a:bodyPr>
          <a:lstStyle/>
          <a:p>
            <a:r>
              <a:rPr lang="en-US" sz="2800" b="1" dirty="0">
                <a:solidFill>
                  <a:srgbClr val="179552"/>
                </a:solidFill>
                <a:latin typeface="Grotesque" panose="020B0504020202020204" pitchFamily="34" charset="0"/>
              </a:rPr>
              <a:t>Mentee: </a:t>
            </a:r>
            <a:r>
              <a:rPr lang="en-US" sz="2800" dirty="0">
                <a:latin typeface="Grotesque" panose="020B0504020202020204" pitchFamily="34" charset="0"/>
              </a:rPr>
              <a:t>Share stories and photos from your international experience </a:t>
            </a:r>
            <a:endParaRPr lang="en-US" sz="2800" b="1" dirty="0">
              <a:solidFill>
                <a:srgbClr val="179552"/>
              </a:solidFill>
              <a:latin typeface="Grotesque" panose="020B0504020202020204" pitchFamily="34" charset="0"/>
            </a:endParaRPr>
          </a:p>
        </p:txBody>
      </p:sp>
    </p:spTree>
    <p:extLst>
      <p:ext uri="{BB962C8B-B14F-4D97-AF65-F5344CB8AC3E}">
        <p14:creationId xmlns:p14="http://schemas.microsoft.com/office/powerpoint/2010/main" val="33551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970" y="293371"/>
            <a:ext cx="10515600" cy="689932"/>
          </a:xfrm>
          <a:prstGeom prst="rect">
            <a:avLst/>
          </a:prstGeom>
        </p:spPr>
        <p:txBody>
          <a:bodyPr vert="horz" wrap="square" lIns="0" tIns="12700" rIns="0" bIns="0" rtlCol="0">
            <a:spAutoFit/>
          </a:bodyPr>
          <a:lstStyle/>
          <a:p>
            <a:pPr marL="334645">
              <a:lnSpc>
                <a:spcPct val="100000"/>
              </a:lnSpc>
              <a:spcBef>
                <a:spcPts val="100"/>
              </a:spcBef>
            </a:pPr>
            <a:r>
              <a:rPr dirty="0"/>
              <a:t>Stages of Reverse Culture Shock</a:t>
            </a:r>
          </a:p>
        </p:txBody>
      </p:sp>
      <p:sp>
        <p:nvSpPr>
          <p:cNvPr id="13" name="TextBox 12">
            <a:extLst>
              <a:ext uri="{FF2B5EF4-FFF2-40B4-BE49-F238E27FC236}">
                <a16:creationId xmlns:a16="http://schemas.microsoft.com/office/drawing/2014/main" id="{31B63E36-122C-F026-6A8E-115B59961BA7}"/>
              </a:ext>
            </a:extLst>
          </p:cNvPr>
          <p:cNvSpPr txBox="1"/>
          <p:nvPr/>
        </p:nvSpPr>
        <p:spPr>
          <a:xfrm>
            <a:off x="700735" y="1502670"/>
            <a:ext cx="10067835" cy="4708981"/>
          </a:xfrm>
          <a:prstGeom prst="rect">
            <a:avLst/>
          </a:prstGeom>
          <a:noFill/>
        </p:spPr>
        <p:txBody>
          <a:bodyPr wrap="square" rtlCol="0">
            <a:spAutoFit/>
          </a:bodyPr>
          <a:lstStyle/>
          <a:p>
            <a:pPr marL="342900" indent="-342900">
              <a:buFont typeface="+mj-lt"/>
              <a:buAutoNum type="arabicPeriod"/>
            </a:pPr>
            <a:r>
              <a:rPr lang="en-US" sz="2000" b="1" dirty="0">
                <a:solidFill>
                  <a:srgbClr val="066983"/>
                </a:solidFill>
                <a:latin typeface="Grotesque" panose="020B0504020202020204" pitchFamily="34" charset="0"/>
              </a:rPr>
              <a:t>Disengagement: </a:t>
            </a:r>
            <a:r>
              <a:rPr lang="en-US" sz="2000" dirty="0">
                <a:latin typeface="Grotesque" panose="020B0504020202020204" pitchFamily="34" charset="0"/>
              </a:rPr>
              <a:t>This begins prior to leaving one’s host country. The acts of packing and saying goodbye to one’s new friends and host families may leave one feeling sad and frustrated </a:t>
            </a:r>
          </a:p>
          <a:p>
            <a:pPr marL="342900" indent="-342900">
              <a:buFont typeface="+mj-lt"/>
              <a:buAutoNum type="arabicPeriod"/>
            </a:pPr>
            <a:r>
              <a:rPr lang="en-US" sz="2000" b="1" dirty="0">
                <a:solidFill>
                  <a:srgbClr val="066983"/>
                </a:solidFill>
                <a:latin typeface="Grotesque" panose="020B0504020202020204" pitchFamily="34" charset="0"/>
              </a:rPr>
              <a:t>Initial Euphoria: </a:t>
            </a:r>
            <a:r>
              <a:rPr lang="en-US" sz="2000" dirty="0">
                <a:latin typeface="Grotesque" panose="020B0504020202020204" pitchFamily="34" charset="0"/>
              </a:rPr>
              <a:t>This is the feeling of excitement associated with the idea of going home. This stage often ends when one realizes that one’s friends and family may not be as enthusiastic about their abroad experience as one hoped </a:t>
            </a:r>
          </a:p>
          <a:p>
            <a:pPr marL="342900" indent="-342900">
              <a:buFont typeface="+mj-lt"/>
              <a:buAutoNum type="arabicPeriod"/>
            </a:pPr>
            <a:r>
              <a:rPr lang="en-US" sz="2000" b="1" dirty="0">
                <a:solidFill>
                  <a:srgbClr val="066983"/>
                </a:solidFill>
                <a:latin typeface="Grotesque" panose="020B0504020202020204" pitchFamily="34" charset="0"/>
              </a:rPr>
              <a:t>Irritability and Hostility: </a:t>
            </a:r>
            <a:r>
              <a:rPr lang="en-US" sz="2000" dirty="0">
                <a:latin typeface="Grotesque" panose="020B0504020202020204" pitchFamily="34" charset="0"/>
              </a:rPr>
              <a:t>This stage usually begins when one realizes that family members are not as willing as one hoped to hear the endless stories one wishes to tell abut their time aboard. This may lead to feelings of loneliness, frustration, anger, hopelessness, and alienation. Many also struggle with the fact that they are not as independent at home as they were abroad </a:t>
            </a:r>
          </a:p>
          <a:p>
            <a:pPr marL="342900" indent="-342900">
              <a:buFont typeface="+mj-lt"/>
              <a:buAutoNum type="arabicPeriod"/>
            </a:pPr>
            <a:r>
              <a:rPr lang="en-US" sz="2000" b="1" dirty="0">
                <a:solidFill>
                  <a:srgbClr val="066983"/>
                </a:solidFill>
                <a:latin typeface="Grotesque" panose="020B0504020202020204" pitchFamily="34" charset="0"/>
              </a:rPr>
              <a:t>Re-Adjustment and Adaptation: </a:t>
            </a:r>
            <a:r>
              <a:rPr lang="en-US" sz="2000" dirty="0">
                <a:latin typeface="Grotesque" panose="020B0504020202020204" pitchFamily="34" charset="0"/>
              </a:rPr>
              <a:t>Most people are able to enter stage 4 to begin to re-adjust to a new out-look on US culture and way of life. This does not mean that one must forget all that they learned abroad, but one is able to adapt and apply these new ideas positive to their everyday life. </a:t>
            </a:r>
            <a:endParaRPr lang="en-US" sz="2000" b="1" dirty="0">
              <a:solidFill>
                <a:srgbClr val="066983"/>
              </a:solidFill>
              <a:latin typeface="Grotesque" panose="020B0504020202020204" pitchFamily="34" charset="0"/>
            </a:endParaRPr>
          </a:p>
        </p:txBody>
      </p:sp>
    </p:spTree>
    <p:extLst>
      <p:ext uri="{BB962C8B-B14F-4D97-AF65-F5344CB8AC3E}">
        <p14:creationId xmlns:p14="http://schemas.microsoft.com/office/powerpoint/2010/main" val="33539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351" y="612116"/>
            <a:ext cx="10515600" cy="744485"/>
          </a:xfrm>
          <a:prstGeom prst="rect">
            <a:avLst/>
          </a:prstGeom>
        </p:spPr>
        <p:txBody>
          <a:bodyPr vert="horz" wrap="square" lIns="0" tIns="66725" rIns="0" bIns="0" rtlCol="0">
            <a:spAutoFit/>
          </a:bodyPr>
          <a:lstStyle/>
          <a:p>
            <a:pPr marL="296545">
              <a:lnSpc>
                <a:spcPct val="100000"/>
              </a:lnSpc>
              <a:spcBef>
                <a:spcPts val="100"/>
              </a:spcBef>
            </a:pPr>
            <a:r>
              <a:rPr dirty="0"/>
              <a:t>Coping with Reverse Culture Shock</a:t>
            </a:r>
          </a:p>
        </p:txBody>
      </p:sp>
      <p:grpSp>
        <p:nvGrpSpPr>
          <p:cNvPr id="11" name="object 11"/>
          <p:cNvGrpSpPr/>
          <p:nvPr/>
        </p:nvGrpSpPr>
        <p:grpSpPr>
          <a:xfrm>
            <a:off x="4585271" y="2250503"/>
            <a:ext cx="3021330" cy="3021330"/>
            <a:chOff x="4585271" y="2250503"/>
            <a:chExt cx="3021330" cy="3021330"/>
          </a:xfrm>
        </p:grpSpPr>
        <p:pic>
          <p:nvPicPr>
            <p:cNvPr id="12" name="object 12"/>
            <p:cNvPicPr/>
            <p:nvPr/>
          </p:nvPicPr>
          <p:blipFill>
            <a:blip r:embed="rId2" cstate="print"/>
            <a:stretch>
              <a:fillRect/>
            </a:stretch>
          </p:blipFill>
          <p:spPr>
            <a:xfrm>
              <a:off x="4594860" y="2260092"/>
              <a:ext cx="3002280" cy="3002280"/>
            </a:xfrm>
            <a:prstGeom prst="rect">
              <a:avLst/>
            </a:prstGeom>
          </p:spPr>
        </p:pic>
        <p:sp>
          <p:nvSpPr>
            <p:cNvPr id="13" name="object 13"/>
            <p:cNvSpPr/>
            <p:nvPr/>
          </p:nvSpPr>
          <p:spPr>
            <a:xfrm>
              <a:off x="4590034" y="2255266"/>
              <a:ext cx="3011805" cy="3011805"/>
            </a:xfrm>
            <a:custGeom>
              <a:avLst/>
              <a:gdLst/>
              <a:ahLst/>
              <a:cxnLst/>
              <a:rect l="l" t="t" r="r" b="b"/>
              <a:pathLst>
                <a:path w="3011804" h="3011804">
                  <a:moveTo>
                    <a:pt x="0" y="3011805"/>
                  </a:moveTo>
                  <a:lnTo>
                    <a:pt x="3011805" y="3011805"/>
                  </a:lnTo>
                  <a:lnTo>
                    <a:pt x="3011805" y="0"/>
                  </a:lnTo>
                  <a:lnTo>
                    <a:pt x="0" y="0"/>
                  </a:lnTo>
                  <a:lnTo>
                    <a:pt x="0" y="3011805"/>
                  </a:lnTo>
                  <a:close/>
                </a:path>
              </a:pathLst>
            </a:custGeom>
            <a:ln w="9525">
              <a:solidFill>
                <a:srgbClr val="000000"/>
              </a:solidFill>
            </a:ln>
          </p:spPr>
          <p:txBody>
            <a:bodyPr wrap="square" lIns="0" tIns="0" rIns="0" bIns="0" rtlCol="0"/>
            <a:lstStyle/>
            <a:p>
              <a:endParaRPr dirty="0">
                <a:latin typeface="Grotesque" panose="020B0504020202020204" pitchFamily="34" charset="0"/>
              </a:endParaRPr>
            </a:p>
          </p:txBody>
        </p:sp>
      </p:grpSp>
      <p:sp>
        <p:nvSpPr>
          <p:cNvPr id="21" name="TextBox 20">
            <a:extLst>
              <a:ext uri="{FF2B5EF4-FFF2-40B4-BE49-F238E27FC236}">
                <a16:creationId xmlns:a16="http://schemas.microsoft.com/office/drawing/2014/main" id="{C070D44B-F248-B686-6D9A-D49FC872F4DF}"/>
              </a:ext>
            </a:extLst>
          </p:cNvPr>
          <p:cNvSpPr txBox="1"/>
          <p:nvPr/>
        </p:nvSpPr>
        <p:spPr>
          <a:xfrm>
            <a:off x="385763" y="2548918"/>
            <a:ext cx="3814762" cy="2246769"/>
          </a:xfrm>
          <a:prstGeom prst="rect">
            <a:avLst/>
          </a:prstGeom>
          <a:noFill/>
        </p:spPr>
        <p:txBody>
          <a:bodyPr wrap="square" rtlCol="0">
            <a:spAutoFit/>
          </a:bodyPr>
          <a:lstStyle/>
          <a:p>
            <a:r>
              <a:rPr lang="en-US" sz="2800" b="1" dirty="0">
                <a:solidFill>
                  <a:srgbClr val="066983"/>
                </a:solidFill>
                <a:latin typeface="Grotesque" panose="020B0504020202020204" pitchFamily="34" charset="0"/>
              </a:rPr>
              <a:t>Mentor: </a:t>
            </a:r>
            <a:r>
              <a:rPr lang="en-US" sz="2800" dirty="0">
                <a:latin typeface="Grotesque" panose="020B0504020202020204" pitchFamily="34" charset="0"/>
              </a:rPr>
              <a:t>How did you cope with reverse culture shock? Share any advice you may have with your mentee </a:t>
            </a:r>
            <a:endParaRPr lang="en-US" sz="2800" b="1" dirty="0">
              <a:solidFill>
                <a:srgbClr val="066983"/>
              </a:solidFill>
              <a:latin typeface="Grotesque" panose="020B0504020202020204" pitchFamily="34" charset="0"/>
            </a:endParaRPr>
          </a:p>
        </p:txBody>
      </p:sp>
      <p:sp>
        <p:nvSpPr>
          <p:cNvPr id="22" name="TextBox 21">
            <a:extLst>
              <a:ext uri="{FF2B5EF4-FFF2-40B4-BE49-F238E27FC236}">
                <a16:creationId xmlns:a16="http://schemas.microsoft.com/office/drawing/2014/main" id="{32E62078-B963-3326-1507-8FCFB39C8888}"/>
              </a:ext>
            </a:extLst>
          </p:cNvPr>
          <p:cNvSpPr txBox="1"/>
          <p:nvPr/>
        </p:nvSpPr>
        <p:spPr>
          <a:xfrm>
            <a:off x="7832407" y="2709486"/>
            <a:ext cx="3973830" cy="1815882"/>
          </a:xfrm>
          <a:prstGeom prst="rect">
            <a:avLst/>
          </a:prstGeom>
          <a:noFill/>
        </p:spPr>
        <p:txBody>
          <a:bodyPr wrap="square" rtlCol="0">
            <a:spAutoFit/>
          </a:bodyPr>
          <a:lstStyle/>
          <a:p>
            <a:r>
              <a:rPr lang="en-US" sz="2800" b="1" dirty="0">
                <a:solidFill>
                  <a:srgbClr val="066983"/>
                </a:solidFill>
                <a:latin typeface="Grotesque" panose="020B0504020202020204" pitchFamily="34" charset="0"/>
              </a:rPr>
              <a:t>Mentee: </a:t>
            </a:r>
            <a:r>
              <a:rPr lang="en-US" sz="2800" dirty="0">
                <a:solidFill>
                  <a:srgbClr val="000000"/>
                </a:solidFill>
                <a:latin typeface="Grotesque" panose="020B0504020202020204" pitchFamily="34" charset="0"/>
              </a:rPr>
              <a:t>What, if any, has your experience been with reverse culture shock? </a:t>
            </a:r>
            <a:r>
              <a:rPr lang="en-US" sz="2800" b="1" dirty="0">
                <a:solidFill>
                  <a:srgbClr val="066983"/>
                </a:solidFill>
                <a:latin typeface="Grotesque" panose="020B0504020202020204" pitchFamily="34" charset="0"/>
              </a:rPr>
              <a:t> </a:t>
            </a:r>
          </a:p>
        </p:txBody>
      </p:sp>
    </p:spTree>
    <p:extLst>
      <p:ext uri="{BB962C8B-B14F-4D97-AF65-F5344CB8AC3E}">
        <p14:creationId xmlns:p14="http://schemas.microsoft.com/office/powerpoint/2010/main" val="36417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3214" y="960731"/>
            <a:ext cx="10515600" cy="843821"/>
          </a:xfrm>
          <a:prstGeom prst="rect">
            <a:avLst/>
          </a:prstGeom>
        </p:spPr>
        <p:txBody>
          <a:bodyPr vert="horz" wrap="square" lIns="0" tIns="12700" rIns="0" bIns="0" rtlCol="0">
            <a:spAutoFit/>
          </a:bodyPr>
          <a:lstStyle/>
          <a:p>
            <a:pPr marL="341630">
              <a:lnSpc>
                <a:spcPct val="100000"/>
              </a:lnSpc>
              <a:spcBef>
                <a:spcPts val="100"/>
              </a:spcBef>
            </a:pPr>
            <a:r>
              <a:rPr sz="5400" dirty="0"/>
              <a:t>Goals and Action Plans</a:t>
            </a:r>
          </a:p>
        </p:txBody>
      </p:sp>
      <p:sp>
        <p:nvSpPr>
          <p:cNvPr id="11" name="object 11"/>
          <p:cNvSpPr/>
          <p:nvPr/>
        </p:nvSpPr>
        <p:spPr>
          <a:xfrm>
            <a:off x="7564373" y="2023110"/>
            <a:ext cx="2310765" cy="2310765"/>
          </a:xfrm>
          <a:custGeom>
            <a:avLst/>
            <a:gdLst/>
            <a:ahLst/>
            <a:cxnLst/>
            <a:rect l="l" t="t" r="r" b="b"/>
            <a:pathLst>
              <a:path w="2310765" h="2310765">
                <a:moveTo>
                  <a:pt x="1155192" y="0"/>
                </a:moveTo>
                <a:lnTo>
                  <a:pt x="1107571" y="963"/>
                </a:lnTo>
                <a:lnTo>
                  <a:pt x="1060441" y="3829"/>
                </a:lnTo>
                <a:lnTo>
                  <a:pt x="1013838" y="8559"/>
                </a:lnTo>
                <a:lnTo>
                  <a:pt x="967800" y="15118"/>
                </a:lnTo>
                <a:lnTo>
                  <a:pt x="922365" y="23467"/>
                </a:lnTo>
                <a:lnTo>
                  <a:pt x="877568" y="33569"/>
                </a:lnTo>
                <a:lnTo>
                  <a:pt x="833448" y="45389"/>
                </a:lnTo>
                <a:lnTo>
                  <a:pt x="790041" y="58887"/>
                </a:lnTo>
                <a:lnTo>
                  <a:pt x="747385" y="74027"/>
                </a:lnTo>
                <a:lnTo>
                  <a:pt x="705516" y="90773"/>
                </a:lnTo>
                <a:lnTo>
                  <a:pt x="664473" y="109086"/>
                </a:lnTo>
                <a:lnTo>
                  <a:pt x="624291" y="128930"/>
                </a:lnTo>
                <a:lnTo>
                  <a:pt x="585008" y="150267"/>
                </a:lnTo>
                <a:lnTo>
                  <a:pt x="546662" y="173061"/>
                </a:lnTo>
                <a:lnTo>
                  <a:pt x="509289" y="197274"/>
                </a:lnTo>
                <a:lnTo>
                  <a:pt x="472927" y="222869"/>
                </a:lnTo>
                <a:lnTo>
                  <a:pt x="437613" y="249809"/>
                </a:lnTo>
                <a:lnTo>
                  <a:pt x="403383" y="278057"/>
                </a:lnTo>
                <a:lnTo>
                  <a:pt x="370276" y="307576"/>
                </a:lnTo>
                <a:lnTo>
                  <a:pt x="338327" y="338327"/>
                </a:lnTo>
                <a:lnTo>
                  <a:pt x="307576" y="370276"/>
                </a:lnTo>
                <a:lnTo>
                  <a:pt x="278057" y="403383"/>
                </a:lnTo>
                <a:lnTo>
                  <a:pt x="249809" y="437613"/>
                </a:lnTo>
                <a:lnTo>
                  <a:pt x="222869" y="472927"/>
                </a:lnTo>
                <a:lnTo>
                  <a:pt x="197274" y="509289"/>
                </a:lnTo>
                <a:lnTo>
                  <a:pt x="173061" y="546662"/>
                </a:lnTo>
                <a:lnTo>
                  <a:pt x="150267" y="585008"/>
                </a:lnTo>
                <a:lnTo>
                  <a:pt x="128930" y="624291"/>
                </a:lnTo>
                <a:lnTo>
                  <a:pt x="109086" y="664473"/>
                </a:lnTo>
                <a:lnTo>
                  <a:pt x="90773" y="705516"/>
                </a:lnTo>
                <a:lnTo>
                  <a:pt x="74027" y="747385"/>
                </a:lnTo>
                <a:lnTo>
                  <a:pt x="58887" y="790041"/>
                </a:lnTo>
                <a:lnTo>
                  <a:pt x="45389" y="833448"/>
                </a:lnTo>
                <a:lnTo>
                  <a:pt x="33569" y="877568"/>
                </a:lnTo>
                <a:lnTo>
                  <a:pt x="23467" y="922365"/>
                </a:lnTo>
                <a:lnTo>
                  <a:pt x="15118" y="967800"/>
                </a:lnTo>
                <a:lnTo>
                  <a:pt x="8559" y="1013838"/>
                </a:lnTo>
                <a:lnTo>
                  <a:pt x="3829" y="1060441"/>
                </a:lnTo>
                <a:lnTo>
                  <a:pt x="963" y="1107571"/>
                </a:lnTo>
                <a:lnTo>
                  <a:pt x="0" y="1155191"/>
                </a:lnTo>
                <a:lnTo>
                  <a:pt x="963" y="1202812"/>
                </a:lnTo>
                <a:lnTo>
                  <a:pt x="3829" y="1249942"/>
                </a:lnTo>
                <a:lnTo>
                  <a:pt x="8559" y="1296545"/>
                </a:lnTo>
                <a:lnTo>
                  <a:pt x="15118" y="1342583"/>
                </a:lnTo>
                <a:lnTo>
                  <a:pt x="23467" y="1388018"/>
                </a:lnTo>
                <a:lnTo>
                  <a:pt x="33569" y="1432815"/>
                </a:lnTo>
                <a:lnTo>
                  <a:pt x="45389" y="1476935"/>
                </a:lnTo>
                <a:lnTo>
                  <a:pt x="58887" y="1520342"/>
                </a:lnTo>
                <a:lnTo>
                  <a:pt x="74027" y="1562998"/>
                </a:lnTo>
                <a:lnTo>
                  <a:pt x="90773" y="1604867"/>
                </a:lnTo>
                <a:lnTo>
                  <a:pt x="109086" y="1645910"/>
                </a:lnTo>
                <a:lnTo>
                  <a:pt x="128930" y="1686092"/>
                </a:lnTo>
                <a:lnTo>
                  <a:pt x="150267" y="1725375"/>
                </a:lnTo>
                <a:lnTo>
                  <a:pt x="173061" y="1763721"/>
                </a:lnTo>
                <a:lnTo>
                  <a:pt x="197274" y="1801094"/>
                </a:lnTo>
                <a:lnTo>
                  <a:pt x="222869" y="1837456"/>
                </a:lnTo>
                <a:lnTo>
                  <a:pt x="249809" y="1872770"/>
                </a:lnTo>
                <a:lnTo>
                  <a:pt x="278057" y="1907000"/>
                </a:lnTo>
                <a:lnTo>
                  <a:pt x="307576" y="1940107"/>
                </a:lnTo>
                <a:lnTo>
                  <a:pt x="338328" y="1972055"/>
                </a:lnTo>
                <a:lnTo>
                  <a:pt x="370276" y="2002807"/>
                </a:lnTo>
                <a:lnTo>
                  <a:pt x="403383" y="2032326"/>
                </a:lnTo>
                <a:lnTo>
                  <a:pt x="437613" y="2060574"/>
                </a:lnTo>
                <a:lnTo>
                  <a:pt x="472927" y="2087514"/>
                </a:lnTo>
                <a:lnTo>
                  <a:pt x="509289" y="2113109"/>
                </a:lnTo>
                <a:lnTo>
                  <a:pt x="546662" y="2137322"/>
                </a:lnTo>
                <a:lnTo>
                  <a:pt x="585008" y="2160116"/>
                </a:lnTo>
                <a:lnTo>
                  <a:pt x="624291" y="2181453"/>
                </a:lnTo>
                <a:lnTo>
                  <a:pt x="664473" y="2201297"/>
                </a:lnTo>
                <a:lnTo>
                  <a:pt x="705516" y="2219610"/>
                </a:lnTo>
                <a:lnTo>
                  <a:pt x="747385" y="2236356"/>
                </a:lnTo>
                <a:lnTo>
                  <a:pt x="790041" y="2251496"/>
                </a:lnTo>
                <a:lnTo>
                  <a:pt x="833448" y="2264994"/>
                </a:lnTo>
                <a:lnTo>
                  <a:pt x="877568" y="2276814"/>
                </a:lnTo>
                <a:lnTo>
                  <a:pt x="922365" y="2286916"/>
                </a:lnTo>
                <a:lnTo>
                  <a:pt x="967800" y="2295265"/>
                </a:lnTo>
                <a:lnTo>
                  <a:pt x="1013838" y="2301824"/>
                </a:lnTo>
                <a:lnTo>
                  <a:pt x="1060441" y="2306554"/>
                </a:lnTo>
                <a:lnTo>
                  <a:pt x="1107571" y="2309420"/>
                </a:lnTo>
                <a:lnTo>
                  <a:pt x="1155192" y="2310384"/>
                </a:lnTo>
                <a:lnTo>
                  <a:pt x="1202812" y="2309420"/>
                </a:lnTo>
                <a:lnTo>
                  <a:pt x="1249942" y="2306554"/>
                </a:lnTo>
                <a:lnTo>
                  <a:pt x="1296545" y="2301824"/>
                </a:lnTo>
                <a:lnTo>
                  <a:pt x="1342583" y="2295265"/>
                </a:lnTo>
                <a:lnTo>
                  <a:pt x="1388018" y="2286916"/>
                </a:lnTo>
                <a:lnTo>
                  <a:pt x="1432815" y="2276814"/>
                </a:lnTo>
                <a:lnTo>
                  <a:pt x="1476935" y="2264994"/>
                </a:lnTo>
                <a:lnTo>
                  <a:pt x="1520342" y="2251496"/>
                </a:lnTo>
                <a:lnTo>
                  <a:pt x="1562998" y="2236356"/>
                </a:lnTo>
                <a:lnTo>
                  <a:pt x="1604867" y="2219610"/>
                </a:lnTo>
                <a:lnTo>
                  <a:pt x="1645910" y="2201297"/>
                </a:lnTo>
                <a:lnTo>
                  <a:pt x="1686092" y="2181453"/>
                </a:lnTo>
                <a:lnTo>
                  <a:pt x="1725375" y="2160116"/>
                </a:lnTo>
                <a:lnTo>
                  <a:pt x="1763721" y="2137322"/>
                </a:lnTo>
                <a:lnTo>
                  <a:pt x="1801094" y="2113109"/>
                </a:lnTo>
                <a:lnTo>
                  <a:pt x="1837456" y="2087514"/>
                </a:lnTo>
                <a:lnTo>
                  <a:pt x="1872770" y="2060574"/>
                </a:lnTo>
                <a:lnTo>
                  <a:pt x="1907000" y="2032326"/>
                </a:lnTo>
                <a:lnTo>
                  <a:pt x="1940107" y="2002807"/>
                </a:lnTo>
                <a:lnTo>
                  <a:pt x="1972056" y="1972055"/>
                </a:lnTo>
                <a:lnTo>
                  <a:pt x="2002807" y="1940107"/>
                </a:lnTo>
                <a:lnTo>
                  <a:pt x="2032326" y="1907000"/>
                </a:lnTo>
                <a:lnTo>
                  <a:pt x="2060574" y="1872770"/>
                </a:lnTo>
                <a:lnTo>
                  <a:pt x="2087514" y="1837456"/>
                </a:lnTo>
                <a:lnTo>
                  <a:pt x="2113109" y="1801094"/>
                </a:lnTo>
                <a:lnTo>
                  <a:pt x="2137322" y="1763721"/>
                </a:lnTo>
                <a:lnTo>
                  <a:pt x="2160116" y="1725375"/>
                </a:lnTo>
                <a:lnTo>
                  <a:pt x="2181453" y="1686092"/>
                </a:lnTo>
                <a:lnTo>
                  <a:pt x="2201297" y="1645910"/>
                </a:lnTo>
                <a:lnTo>
                  <a:pt x="2219610" y="1604867"/>
                </a:lnTo>
                <a:lnTo>
                  <a:pt x="2236356" y="1562998"/>
                </a:lnTo>
                <a:lnTo>
                  <a:pt x="2251496" y="1520342"/>
                </a:lnTo>
                <a:lnTo>
                  <a:pt x="2264994" y="1476935"/>
                </a:lnTo>
                <a:lnTo>
                  <a:pt x="2276814" y="1432815"/>
                </a:lnTo>
                <a:lnTo>
                  <a:pt x="2286916" y="1388018"/>
                </a:lnTo>
                <a:lnTo>
                  <a:pt x="2295265" y="1342583"/>
                </a:lnTo>
                <a:lnTo>
                  <a:pt x="2301824" y="1296545"/>
                </a:lnTo>
                <a:lnTo>
                  <a:pt x="2306554" y="1249942"/>
                </a:lnTo>
                <a:lnTo>
                  <a:pt x="2309420" y="1202812"/>
                </a:lnTo>
                <a:lnTo>
                  <a:pt x="2310383" y="1155191"/>
                </a:lnTo>
                <a:lnTo>
                  <a:pt x="2309420" y="1107571"/>
                </a:lnTo>
                <a:lnTo>
                  <a:pt x="2306554" y="1060441"/>
                </a:lnTo>
                <a:lnTo>
                  <a:pt x="2301824" y="1013838"/>
                </a:lnTo>
                <a:lnTo>
                  <a:pt x="2295265" y="967800"/>
                </a:lnTo>
                <a:lnTo>
                  <a:pt x="2286916" y="922365"/>
                </a:lnTo>
                <a:lnTo>
                  <a:pt x="2276814" y="877568"/>
                </a:lnTo>
                <a:lnTo>
                  <a:pt x="2264994" y="833448"/>
                </a:lnTo>
                <a:lnTo>
                  <a:pt x="2251496" y="790041"/>
                </a:lnTo>
                <a:lnTo>
                  <a:pt x="2236356" y="747385"/>
                </a:lnTo>
                <a:lnTo>
                  <a:pt x="2219610" y="705516"/>
                </a:lnTo>
                <a:lnTo>
                  <a:pt x="2201297" y="664473"/>
                </a:lnTo>
                <a:lnTo>
                  <a:pt x="2181453" y="624291"/>
                </a:lnTo>
                <a:lnTo>
                  <a:pt x="2160116" y="585008"/>
                </a:lnTo>
                <a:lnTo>
                  <a:pt x="2137322" y="546662"/>
                </a:lnTo>
                <a:lnTo>
                  <a:pt x="2113109" y="509289"/>
                </a:lnTo>
                <a:lnTo>
                  <a:pt x="2087514" y="472927"/>
                </a:lnTo>
                <a:lnTo>
                  <a:pt x="2060574" y="437613"/>
                </a:lnTo>
                <a:lnTo>
                  <a:pt x="2032326" y="403383"/>
                </a:lnTo>
                <a:lnTo>
                  <a:pt x="2002807" y="370276"/>
                </a:lnTo>
                <a:lnTo>
                  <a:pt x="1972055" y="338327"/>
                </a:lnTo>
                <a:lnTo>
                  <a:pt x="1940107" y="307576"/>
                </a:lnTo>
                <a:lnTo>
                  <a:pt x="1907000" y="278057"/>
                </a:lnTo>
                <a:lnTo>
                  <a:pt x="1872770" y="249809"/>
                </a:lnTo>
                <a:lnTo>
                  <a:pt x="1837456" y="222869"/>
                </a:lnTo>
                <a:lnTo>
                  <a:pt x="1801094" y="197274"/>
                </a:lnTo>
                <a:lnTo>
                  <a:pt x="1763721" y="173061"/>
                </a:lnTo>
                <a:lnTo>
                  <a:pt x="1725375" y="150267"/>
                </a:lnTo>
                <a:lnTo>
                  <a:pt x="1686092" y="128930"/>
                </a:lnTo>
                <a:lnTo>
                  <a:pt x="1645910" y="109086"/>
                </a:lnTo>
                <a:lnTo>
                  <a:pt x="1604867" y="90773"/>
                </a:lnTo>
                <a:lnTo>
                  <a:pt x="1562998" y="74027"/>
                </a:lnTo>
                <a:lnTo>
                  <a:pt x="1520342" y="58887"/>
                </a:lnTo>
                <a:lnTo>
                  <a:pt x="1476935" y="45389"/>
                </a:lnTo>
                <a:lnTo>
                  <a:pt x="1432815" y="33569"/>
                </a:lnTo>
                <a:lnTo>
                  <a:pt x="1388018" y="23467"/>
                </a:lnTo>
                <a:lnTo>
                  <a:pt x="1342583" y="15118"/>
                </a:lnTo>
                <a:lnTo>
                  <a:pt x="1296545" y="8559"/>
                </a:lnTo>
                <a:lnTo>
                  <a:pt x="1249942" y="3829"/>
                </a:lnTo>
                <a:lnTo>
                  <a:pt x="1202812" y="963"/>
                </a:lnTo>
                <a:lnTo>
                  <a:pt x="1155192" y="0"/>
                </a:lnTo>
                <a:close/>
              </a:path>
            </a:pathLst>
          </a:custGeom>
          <a:solidFill>
            <a:srgbClr val="179552">
              <a:alpha val="79998"/>
            </a:srgbClr>
          </a:solidFill>
        </p:spPr>
        <p:txBody>
          <a:bodyPr wrap="square" lIns="0" tIns="0" rIns="0" bIns="0" rtlCol="0"/>
          <a:lstStyle/>
          <a:p>
            <a:endParaRPr dirty="0">
              <a:latin typeface="Grotesque" panose="020B0504020202020204" pitchFamily="34" charset="0"/>
            </a:endParaRPr>
          </a:p>
        </p:txBody>
      </p:sp>
      <p:sp>
        <p:nvSpPr>
          <p:cNvPr id="12" name="object 12"/>
          <p:cNvSpPr txBox="1"/>
          <p:nvPr/>
        </p:nvSpPr>
        <p:spPr>
          <a:xfrm>
            <a:off x="8213217" y="2914650"/>
            <a:ext cx="1012190" cy="330835"/>
          </a:xfrm>
          <a:prstGeom prst="rect">
            <a:avLst/>
          </a:prstGeom>
        </p:spPr>
        <p:txBody>
          <a:bodyPr vert="horz" wrap="square" lIns="0" tIns="13335" rIns="0" bIns="0" rtlCol="0">
            <a:spAutoFit/>
          </a:bodyPr>
          <a:lstStyle/>
          <a:p>
            <a:pPr marL="12700">
              <a:lnSpc>
                <a:spcPct val="100000"/>
              </a:lnSpc>
              <a:spcBef>
                <a:spcPts val="105"/>
              </a:spcBef>
            </a:pPr>
            <a:r>
              <a:rPr sz="2000" spc="-150" dirty="0">
                <a:solidFill>
                  <a:schemeClr val="bg1"/>
                </a:solidFill>
                <a:latin typeface="Grotesque" panose="020B0504020202020204" pitchFamily="34" charset="0"/>
                <a:cs typeface="Arial"/>
              </a:rPr>
              <a:t>Cognitive</a:t>
            </a:r>
            <a:endParaRPr sz="2000" dirty="0">
              <a:solidFill>
                <a:schemeClr val="bg1"/>
              </a:solidFill>
              <a:latin typeface="Grotesque" panose="020B0504020202020204" pitchFamily="34" charset="0"/>
              <a:cs typeface="Arial"/>
            </a:endParaRPr>
          </a:p>
        </p:txBody>
      </p:sp>
      <p:grpSp>
        <p:nvGrpSpPr>
          <p:cNvPr id="13" name="object 13"/>
          <p:cNvGrpSpPr/>
          <p:nvPr/>
        </p:nvGrpSpPr>
        <p:grpSpPr>
          <a:xfrm>
            <a:off x="8385302" y="3455161"/>
            <a:ext cx="2336165" cy="2336165"/>
            <a:chOff x="8385302" y="3455161"/>
            <a:chExt cx="2336165" cy="2336165"/>
          </a:xfrm>
          <a:solidFill>
            <a:srgbClr val="848C94"/>
          </a:solidFill>
        </p:grpSpPr>
        <p:sp>
          <p:nvSpPr>
            <p:cNvPr id="14" name="object 14"/>
            <p:cNvSpPr/>
            <p:nvPr/>
          </p:nvSpPr>
          <p:spPr>
            <a:xfrm>
              <a:off x="8398002" y="3467861"/>
              <a:ext cx="2310765" cy="2310765"/>
            </a:xfrm>
            <a:custGeom>
              <a:avLst/>
              <a:gdLst/>
              <a:ahLst/>
              <a:cxnLst/>
              <a:rect l="l" t="t" r="r" b="b"/>
              <a:pathLst>
                <a:path w="2310765" h="2310765">
                  <a:moveTo>
                    <a:pt x="1155192" y="0"/>
                  </a:moveTo>
                  <a:lnTo>
                    <a:pt x="1107571" y="963"/>
                  </a:lnTo>
                  <a:lnTo>
                    <a:pt x="1060441" y="3829"/>
                  </a:lnTo>
                  <a:lnTo>
                    <a:pt x="1013838" y="8559"/>
                  </a:lnTo>
                  <a:lnTo>
                    <a:pt x="967800" y="15118"/>
                  </a:lnTo>
                  <a:lnTo>
                    <a:pt x="922365" y="23467"/>
                  </a:lnTo>
                  <a:lnTo>
                    <a:pt x="877568" y="33569"/>
                  </a:lnTo>
                  <a:lnTo>
                    <a:pt x="833448" y="45389"/>
                  </a:lnTo>
                  <a:lnTo>
                    <a:pt x="790041" y="58887"/>
                  </a:lnTo>
                  <a:lnTo>
                    <a:pt x="747385" y="74027"/>
                  </a:lnTo>
                  <a:lnTo>
                    <a:pt x="705516" y="90773"/>
                  </a:lnTo>
                  <a:lnTo>
                    <a:pt x="664473" y="109086"/>
                  </a:lnTo>
                  <a:lnTo>
                    <a:pt x="624291" y="128930"/>
                  </a:lnTo>
                  <a:lnTo>
                    <a:pt x="585008" y="150267"/>
                  </a:lnTo>
                  <a:lnTo>
                    <a:pt x="546662" y="173061"/>
                  </a:lnTo>
                  <a:lnTo>
                    <a:pt x="509289" y="197274"/>
                  </a:lnTo>
                  <a:lnTo>
                    <a:pt x="472927" y="222869"/>
                  </a:lnTo>
                  <a:lnTo>
                    <a:pt x="437613" y="249809"/>
                  </a:lnTo>
                  <a:lnTo>
                    <a:pt x="403383" y="278057"/>
                  </a:lnTo>
                  <a:lnTo>
                    <a:pt x="370276" y="307576"/>
                  </a:lnTo>
                  <a:lnTo>
                    <a:pt x="338327" y="338328"/>
                  </a:lnTo>
                  <a:lnTo>
                    <a:pt x="307576" y="370276"/>
                  </a:lnTo>
                  <a:lnTo>
                    <a:pt x="278057" y="403383"/>
                  </a:lnTo>
                  <a:lnTo>
                    <a:pt x="249809" y="437613"/>
                  </a:lnTo>
                  <a:lnTo>
                    <a:pt x="222869" y="472927"/>
                  </a:lnTo>
                  <a:lnTo>
                    <a:pt x="197274" y="509289"/>
                  </a:lnTo>
                  <a:lnTo>
                    <a:pt x="173061" y="546662"/>
                  </a:lnTo>
                  <a:lnTo>
                    <a:pt x="150267" y="585008"/>
                  </a:lnTo>
                  <a:lnTo>
                    <a:pt x="128930" y="624291"/>
                  </a:lnTo>
                  <a:lnTo>
                    <a:pt x="109086" y="664473"/>
                  </a:lnTo>
                  <a:lnTo>
                    <a:pt x="90773" y="705516"/>
                  </a:lnTo>
                  <a:lnTo>
                    <a:pt x="74027" y="747385"/>
                  </a:lnTo>
                  <a:lnTo>
                    <a:pt x="58887" y="790041"/>
                  </a:lnTo>
                  <a:lnTo>
                    <a:pt x="45389" y="833448"/>
                  </a:lnTo>
                  <a:lnTo>
                    <a:pt x="33569" y="877568"/>
                  </a:lnTo>
                  <a:lnTo>
                    <a:pt x="23467" y="922365"/>
                  </a:lnTo>
                  <a:lnTo>
                    <a:pt x="15118" y="967800"/>
                  </a:lnTo>
                  <a:lnTo>
                    <a:pt x="8559" y="1013838"/>
                  </a:lnTo>
                  <a:lnTo>
                    <a:pt x="3829" y="1060441"/>
                  </a:lnTo>
                  <a:lnTo>
                    <a:pt x="963" y="1107571"/>
                  </a:lnTo>
                  <a:lnTo>
                    <a:pt x="0" y="1155192"/>
                  </a:lnTo>
                  <a:lnTo>
                    <a:pt x="963" y="1202812"/>
                  </a:lnTo>
                  <a:lnTo>
                    <a:pt x="3829" y="1249942"/>
                  </a:lnTo>
                  <a:lnTo>
                    <a:pt x="8559" y="1296545"/>
                  </a:lnTo>
                  <a:lnTo>
                    <a:pt x="15118" y="1342583"/>
                  </a:lnTo>
                  <a:lnTo>
                    <a:pt x="23467" y="1388018"/>
                  </a:lnTo>
                  <a:lnTo>
                    <a:pt x="33569" y="1432815"/>
                  </a:lnTo>
                  <a:lnTo>
                    <a:pt x="45389" y="1476935"/>
                  </a:lnTo>
                  <a:lnTo>
                    <a:pt x="58887" y="1520342"/>
                  </a:lnTo>
                  <a:lnTo>
                    <a:pt x="74027" y="1562998"/>
                  </a:lnTo>
                  <a:lnTo>
                    <a:pt x="90773" y="1604867"/>
                  </a:lnTo>
                  <a:lnTo>
                    <a:pt x="109086" y="1645910"/>
                  </a:lnTo>
                  <a:lnTo>
                    <a:pt x="128930" y="1686092"/>
                  </a:lnTo>
                  <a:lnTo>
                    <a:pt x="150267" y="1725375"/>
                  </a:lnTo>
                  <a:lnTo>
                    <a:pt x="173061" y="1763721"/>
                  </a:lnTo>
                  <a:lnTo>
                    <a:pt x="197274" y="1801094"/>
                  </a:lnTo>
                  <a:lnTo>
                    <a:pt x="222869" y="1837456"/>
                  </a:lnTo>
                  <a:lnTo>
                    <a:pt x="249809" y="1872770"/>
                  </a:lnTo>
                  <a:lnTo>
                    <a:pt x="278057" y="1907000"/>
                  </a:lnTo>
                  <a:lnTo>
                    <a:pt x="307576" y="1940107"/>
                  </a:lnTo>
                  <a:lnTo>
                    <a:pt x="338328" y="1972056"/>
                  </a:lnTo>
                  <a:lnTo>
                    <a:pt x="370276" y="2002807"/>
                  </a:lnTo>
                  <a:lnTo>
                    <a:pt x="403383" y="2032326"/>
                  </a:lnTo>
                  <a:lnTo>
                    <a:pt x="437613" y="2060574"/>
                  </a:lnTo>
                  <a:lnTo>
                    <a:pt x="472927" y="2087514"/>
                  </a:lnTo>
                  <a:lnTo>
                    <a:pt x="509289" y="2113109"/>
                  </a:lnTo>
                  <a:lnTo>
                    <a:pt x="546662" y="2137322"/>
                  </a:lnTo>
                  <a:lnTo>
                    <a:pt x="585008" y="2160116"/>
                  </a:lnTo>
                  <a:lnTo>
                    <a:pt x="624291" y="2181453"/>
                  </a:lnTo>
                  <a:lnTo>
                    <a:pt x="664473" y="2201297"/>
                  </a:lnTo>
                  <a:lnTo>
                    <a:pt x="705516" y="2219610"/>
                  </a:lnTo>
                  <a:lnTo>
                    <a:pt x="747385" y="2236356"/>
                  </a:lnTo>
                  <a:lnTo>
                    <a:pt x="790041" y="2251496"/>
                  </a:lnTo>
                  <a:lnTo>
                    <a:pt x="833448" y="2264994"/>
                  </a:lnTo>
                  <a:lnTo>
                    <a:pt x="877568" y="2276814"/>
                  </a:lnTo>
                  <a:lnTo>
                    <a:pt x="922365" y="2286916"/>
                  </a:lnTo>
                  <a:lnTo>
                    <a:pt x="967800" y="2295265"/>
                  </a:lnTo>
                  <a:lnTo>
                    <a:pt x="1013838" y="2301824"/>
                  </a:lnTo>
                  <a:lnTo>
                    <a:pt x="1060441" y="2306554"/>
                  </a:lnTo>
                  <a:lnTo>
                    <a:pt x="1107571" y="2309420"/>
                  </a:lnTo>
                  <a:lnTo>
                    <a:pt x="1155192" y="2310384"/>
                  </a:lnTo>
                  <a:lnTo>
                    <a:pt x="1202812" y="2309420"/>
                  </a:lnTo>
                  <a:lnTo>
                    <a:pt x="1249942" y="2306554"/>
                  </a:lnTo>
                  <a:lnTo>
                    <a:pt x="1296545" y="2301824"/>
                  </a:lnTo>
                  <a:lnTo>
                    <a:pt x="1342583" y="2295265"/>
                  </a:lnTo>
                  <a:lnTo>
                    <a:pt x="1388018" y="2286916"/>
                  </a:lnTo>
                  <a:lnTo>
                    <a:pt x="1432815" y="2276814"/>
                  </a:lnTo>
                  <a:lnTo>
                    <a:pt x="1476935" y="2264994"/>
                  </a:lnTo>
                  <a:lnTo>
                    <a:pt x="1520342" y="2251496"/>
                  </a:lnTo>
                  <a:lnTo>
                    <a:pt x="1562998" y="2236356"/>
                  </a:lnTo>
                  <a:lnTo>
                    <a:pt x="1604867" y="2219610"/>
                  </a:lnTo>
                  <a:lnTo>
                    <a:pt x="1645910" y="2201297"/>
                  </a:lnTo>
                  <a:lnTo>
                    <a:pt x="1686092" y="2181453"/>
                  </a:lnTo>
                  <a:lnTo>
                    <a:pt x="1725375" y="2160116"/>
                  </a:lnTo>
                  <a:lnTo>
                    <a:pt x="1763721" y="2137322"/>
                  </a:lnTo>
                  <a:lnTo>
                    <a:pt x="1801094" y="2113109"/>
                  </a:lnTo>
                  <a:lnTo>
                    <a:pt x="1837456" y="2087514"/>
                  </a:lnTo>
                  <a:lnTo>
                    <a:pt x="1872770" y="2060574"/>
                  </a:lnTo>
                  <a:lnTo>
                    <a:pt x="1907000" y="2032326"/>
                  </a:lnTo>
                  <a:lnTo>
                    <a:pt x="1940107" y="2002807"/>
                  </a:lnTo>
                  <a:lnTo>
                    <a:pt x="1972056" y="1972056"/>
                  </a:lnTo>
                  <a:lnTo>
                    <a:pt x="2002807" y="1940107"/>
                  </a:lnTo>
                  <a:lnTo>
                    <a:pt x="2032326" y="1907000"/>
                  </a:lnTo>
                  <a:lnTo>
                    <a:pt x="2060574" y="1872770"/>
                  </a:lnTo>
                  <a:lnTo>
                    <a:pt x="2087514" y="1837456"/>
                  </a:lnTo>
                  <a:lnTo>
                    <a:pt x="2113109" y="1801094"/>
                  </a:lnTo>
                  <a:lnTo>
                    <a:pt x="2137322" y="1763721"/>
                  </a:lnTo>
                  <a:lnTo>
                    <a:pt x="2160116" y="1725375"/>
                  </a:lnTo>
                  <a:lnTo>
                    <a:pt x="2181453" y="1686092"/>
                  </a:lnTo>
                  <a:lnTo>
                    <a:pt x="2201297" y="1645910"/>
                  </a:lnTo>
                  <a:lnTo>
                    <a:pt x="2219610" y="1604867"/>
                  </a:lnTo>
                  <a:lnTo>
                    <a:pt x="2236356" y="1562998"/>
                  </a:lnTo>
                  <a:lnTo>
                    <a:pt x="2251496" y="1520342"/>
                  </a:lnTo>
                  <a:lnTo>
                    <a:pt x="2264994" y="1476935"/>
                  </a:lnTo>
                  <a:lnTo>
                    <a:pt x="2276814" y="1432815"/>
                  </a:lnTo>
                  <a:lnTo>
                    <a:pt x="2286916" y="1388018"/>
                  </a:lnTo>
                  <a:lnTo>
                    <a:pt x="2295265" y="1342583"/>
                  </a:lnTo>
                  <a:lnTo>
                    <a:pt x="2301824" y="1296545"/>
                  </a:lnTo>
                  <a:lnTo>
                    <a:pt x="2306554" y="1249942"/>
                  </a:lnTo>
                  <a:lnTo>
                    <a:pt x="2309420" y="1202812"/>
                  </a:lnTo>
                  <a:lnTo>
                    <a:pt x="2310383" y="1155192"/>
                  </a:lnTo>
                  <a:lnTo>
                    <a:pt x="2309420" y="1107571"/>
                  </a:lnTo>
                  <a:lnTo>
                    <a:pt x="2306554" y="1060441"/>
                  </a:lnTo>
                  <a:lnTo>
                    <a:pt x="2301824" y="1013838"/>
                  </a:lnTo>
                  <a:lnTo>
                    <a:pt x="2295265" y="967800"/>
                  </a:lnTo>
                  <a:lnTo>
                    <a:pt x="2286916" y="922365"/>
                  </a:lnTo>
                  <a:lnTo>
                    <a:pt x="2276814" y="877568"/>
                  </a:lnTo>
                  <a:lnTo>
                    <a:pt x="2264994" y="833448"/>
                  </a:lnTo>
                  <a:lnTo>
                    <a:pt x="2251496" y="790041"/>
                  </a:lnTo>
                  <a:lnTo>
                    <a:pt x="2236356" y="747385"/>
                  </a:lnTo>
                  <a:lnTo>
                    <a:pt x="2219610" y="705516"/>
                  </a:lnTo>
                  <a:lnTo>
                    <a:pt x="2201297" y="664473"/>
                  </a:lnTo>
                  <a:lnTo>
                    <a:pt x="2181453" y="624291"/>
                  </a:lnTo>
                  <a:lnTo>
                    <a:pt x="2160116" y="585008"/>
                  </a:lnTo>
                  <a:lnTo>
                    <a:pt x="2137322" y="546662"/>
                  </a:lnTo>
                  <a:lnTo>
                    <a:pt x="2113109" y="509289"/>
                  </a:lnTo>
                  <a:lnTo>
                    <a:pt x="2087514" y="472927"/>
                  </a:lnTo>
                  <a:lnTo>
                    <a:pt x="2060574" y="437613"/>
                  </a:lnTo>
                  <a:lnTo>
                    <a:pt x="2032326" y="403383"/>
                  </a:lnTo>
                  <a:lnTo>
                    <a:pt x="2002807" y="370276"/>
                  </a:lnTo>
                  <a:lnTo>
                    <a:pt x="1972055" y="338328"/>
                  </a:lnTo>
                  <a:lnTo>
                    <a:pt x="1940107" y="307576"/>
                  </a:lnTo>
                  <a:lnTo>
                    <a:pt x="1907000" y="278057"/>
                  </a:lnTo>
                  <a:lnTo>
                    <a:pt x="1872770" y="249809"/>
                  </a:lnTo>
                  <a:lnTo>
                    <a:pt x="1837456" y="222869"/>
                  </a:lnTo>
                  <a:lnTo>
                    <a:pt x="1801094" y="197274"/>
                  </a:lnTo>
                  <a:lnTo>
                    <a:pt x="1763721" y="173061"/>
                  </a:lnTo>
                  <a:lnTo>
                    <a:pt x="1725375" y="150267"/>
                  </a:lnTo>
                  <a:lnTo>
                    <a:pt x="1686092" y="128930"/>
                  </a:lnTo>
                  <a:lnTo>
                    <a:pt x="1645910" y="109086"/>
                  </a:lnTo>
                  <a:lnTo>
                    <a:pt x="1604867" y="90773"/>
                  </a:lnTo>
                  <a:lnTo>
                    <a:pt x="1562998" y="74027"/>
                  </a:lnTo>
                  <a:lnTo>
                    <a:pt x="1520342" y="58887"/>
                  </a:lnTo>
                  <a:lnTo>
                    <a:pt x="1476935" y="45389"/>
                  </a:lnTo>
                  <a:lnTo>
                    <a:pt x="1432815" y="33569"/>
                  </a:lnTo>
                  <a:lnTo>
                    <a:pt x="1388018" y="23467"/>
                  </a:lnTo>
                  <a:lnTo>
                    <a:pt x="1342583" y="15118"/>
                  </a:lnTo>
                  <a:lnTo>
                    <a:pt x="1296545" y="8559"/>
                  </a:lnTo>
                  <a:lnTo>
                    <a:pt x="1249942" y="3829"/>
                  </a:lnTo>
                  <a:lnTo>
                    <a:pt x="1202812" y="963"/>
                  </a:lnTo>
                  <a:lnTo>
                    <a:pt x="1155192" y="0"/>
                  </a:lnTo>
                  <a:close/>
                </a:path>
              </a:pathLst>
            </a:custGeom>
            <a:grpFill/>
          </p:spPr>
          <p:txBody>
            <a:bodyPr wrap="square" lIns="0" tIns="0" rIns="0" bIns="0" rtlCol="0"/>
            <a:lstStyle/>
            <a:p>
              <a:endParaRPr dirty="0">
                <a:latin typeface="Grotesque" panose="020B0504020202020204" pitchFamily="34" charset="0"/>
              </a:endParaRPr>
            </a:p>
          </p:txBody>
        </p:sp>
        <p:sp>
          <p:nvSpPr>
            <p:cNvPr id="15" name="object 15"/>
            <p:cNvSpPr/>
            <p:nvPr/>
          </p:nvSpPr>
          <p:spPr>
            <a:xfrm>
              <a:off x="8398002" y="3467861"/>
              <a:ext cx="2310765" cy="2310765"/>
            </a:xfrm>
            <a:custGeom>
              <a:avLst/>
              <a:gdLst/>
              <a:ahLst/>
              <a:cxnLst/>
              <a:rect l="l" t="t" r="r" b="b"/>
              <a:pathLst>
                <a:path w="2310765" h="2310765">
                  <a:moveTo>
                    <a:pt x="0" y="1155192"/>
                  </a:moveTo>
                  <a:lnTo>
                    <a:pt x="963" y="1107571"/>
                  </a:lnTo>
                  <a:lnTo>
                    <a:pt x="3829" y="1060441"/>
                  </a:lnTo>
                  <a:lnTo>
                    <a:pt x="8559" y="1013838"/>
                  </a:lnTo>
                  <a:lnTo>
                    <a:pt x="15118" y="967800"/>
                  </a:lnTo>
                  <a:lnTo>
                    <a:pt x="23467" y="922365"/>
                  </a:lnTo>
                  <a:lnTo>
                    <a:pt x="33569" y="877568"/>
                  </a:lnTo>
                  <a:lnTo>
                    <a:pt x="45389" y="833448"/>
                  </a:lnTo>
                  <a:lnTo>
                    <a:pt x="58887" y="790041"/>
                  </a:lnTo>
                  <a:lnTo>
                    <a:pt x="74027" y="747385"/>
                  </a:lnTo>
                  <a:lnTo>
                    <a:pt x="90773" y="705516"/>
                  </a:lnTo>
                  <a:lnTo>
                    <a:pt x="109086" y="664473"/>
                  </a:lnTo>
                  <a:lnTo>
                    <a:pt x="128930" y="624291"/>
                  </a:lnTo>
                  <a:lnTo>
                    <a:pt x="150267" y="585008"/>
                  </a:lnTo>
                  <a:lnTo>
                    <a:pt x="173061" y="546662"/>
                  </a:lnTo>
                  <a:lnTo>
                    <a:pt x="197274" y="509289"/>
                  </a:lnTo>
                  <a:lnTo>
                    <a:pt x="222869" y="472927"/>
                  </a:lnTo>
                  <a:lnTo>
                    <a:pt x="249809" y="437613"/>
                  </a:lnTo>
                  <a:lnTo>
                    <a:pt x="278057" y="403383"/>
                  </a:lnTo>
                  <a:lnTo>
                    <a:pt x="307576" y="370276"/>
                  </a:lnTo>
                  <a:lnTo>
                    <a:pt x="338327" y="338328"/>
                  </a:lnTo>
                  <a:lnTo>
                    <a:pt x="370276" y="307576"/>
                  </a:lnTo>
                  <a:lnTo>
                    <a:pt x="403383" y="278057"/>
                  </a:lnTo>
                  <a:lnTo>
                    <a:pt x="437613" y="249809"/>
                  </a:lnTo>
                  <a:lnTo>
                    <a:pt x="472927" y="222869"/>
                  </a:lnTo>
                  <a:lnTo>
                    <a:pt x="509289" y="197274"/>
                  </a:lnTo>
                  <a:lnTo>
                    <a:pt x="546662" y="173061"/>
                  </a:lnTo>
                  <a:lnTo>
                    <a:pt x="585008" y="150267"/>
                  </a:lnTo>
                  <a:lnTo>
                    <a:pt x="624291" y="128930"/>
                  </a:lnTo>
                  <a:lnTo>
                    <a:pt x="664473" y="109086"/>
                  </a:lnTo>
                  <a:lnTo>
                    <a:pt x="705516" y="90773"/>
                  </a:lnTo>
                  <a:lnTo>
                    <a:pt x="747385" y="74027"/>
                  </a:lnTo>
                  <a:lnTo>
                    <a:pt x="790041" y="58887"/>
                  </a:lnTo>
                  <a:lnTo>
                    <a:pt x="833448" y="45389"/>
                  </a:lnTo>
                  <a:lnTo>
                    <a:pt x="877568" y="33569"/>
                  </a:lnTo>
                  <a:lnTo>
                    <a:pt x="922365" y="23467"/>
                  </a:lnTo>
                  <a:lnTo>
                    <a:pt x="967800" y="15118"/>
                  </a:lnTo>
                  <a:lnTo>
                    <a:pt x="1013838" y="8559"/>
                  </a:lnTo>
                  <a:lnTo>
                    <a:pt x="1060441" y="3829"/>
                  </a:lnTo>
                  <a:lnTo>
                    <a:pt x="1107571" y="963"/>
                  </a:lnTo>
                  <a:lnTo>
                    <a:pt x="1155192" y="0"/>
                  </a:lnTo>
                  <a:lnTo>
                    <a:pt x="1202812" y="963"/>
                  </a:lnTo>
                  <a:lnTo>
                    <a:pt x="1249942" y="3829"/>
                  </a:lnTo>
                  <a:lnTo>
                    <a:pt x="1296545" y="8559"/>
                  </a:lnTo>
                  <a:lnTo>
                    <a:pt x="1342583" y="15118"/>
                  </a:lnTo>
                  <a:lnTo>
                    <a:pt x="1388018" y="23467"/>
                  </a:lnTo>
                  <a:lnTo>
                    <a:pt x="1432815" y="33569"/>
                  </a:lnTo>
                  <a:lnTo>
                    <a:pt x="1476935" y="45389"/>
                  </a:lnTo>
                  <a:lnTo>
                    <a:pt x="1520342" y="58887"/>
                  </a:lnTo>
                  <a:lnTo>
                    <a:pt x="1562998" y="74027"/>
                  </a:lnTo>
                  <a:lnTo>
                    <a:pt x="1604867" y="90773"/>
                  </a:lnTo>
                  <a:lnTo>
                    <a:pt x="1645910" y="109086"/>
                  </a:lnTo>
                  <a:lnTo>
                    <a:pt x="1686092" y="128930"/>
                  </a:lnTo>
                  <a:lnTo>
                    <a:pt x="1725375" y="150267"/>
                  </a:lnTo>
                  <a:lnTo>
                    <a:pt x="1763721" y="173061"/>
                  </a:lnTo>
                  <a:lnTo>
                    <a:pt x="1801094" y="197274"/>
                  </a:lnTo>
                  <a:lnTo>
                    <a:pt x="1837456" y="222869"/>
                  </a:lnTo>
                  <a:lnTo>
                    <a:pt x="1872770" y="249809"/>
                  </a:lnTo>
                  <a:lnTo>
                    <a:pt x="1907000" y="278057"/>
                  </a:lnTo>
                  <a:lnTo>
                    <a:pt x="1940107" y="307576"/>
                  </a:lnTo>
                  <a:lnTo>
                    <a:pt x="1972055" y="338328"/>
                  </a:lnTo>
                  <a:lnTo>
                    <a:pt x="2002807" y="370276"/>
                  </a:lnTo>
                  <a:lnTo>
                    <a:pt x="2032326" y="403383"/>
                  </a:lnTo>
                  <a:lnTo>
                    <a:pt x="2060574" y="437613"/>
                  </a:lnTo>
                  <a:lnTo>
                    <a:pt x="2087514" y="472927"/>
                  </a:lnTo>
                  <a:lnTo>
                    <a:pt x="2113109" y="509289"/>
                  </a:lnTo>
                  <a:lnTo>
                    <a:pt x="2137322" y="546662"/>
                  </a:lnTo>
                  <a:lnTo>
                    <a:pt x="2160116" y="585008"/>
                  </a:lnTo>
                  <a:lnTo>
                    <a:pt x="2181453" y="624291"/>
                  </a:lnTo>
                  <a:lnTo>
                    <a:pt x="2201297" y="664473"/>
                  </a:lnTo>
                  <a:lnTo>
                    <a:pt x="2219610" y="705516"/>
                  </a:lnTo>
                  <a:lnTo>
                    <a:pt x="2236356" y="747385"/>
                  </a:lnTo>
                  <a:lnTo>
                    <a:pt x="2251496" y="790041"/>
                  </a:lnTo>
                  <a:lnTo>
                    <a:pt x="2264994" y="833448"/>
                  </a:lnTo>
                  <a:lnTo>
                    <a:pt x="2276814" y="877568"/>
                  </a:lnTo>
                  <a:lnTo>
                    <a:pt x="2286916" y="922365"/>
                  </a:lnTo>
                  <a:lnTo>
                    <a:pt x="2295265" y="967800"/>
                  </a:lnTo>
                  <a:lnTo>
                    <a:pt x="2301824" y="1013838"/>
                  </a:lnTo>
                  <a:lnTo>
                    <a:pt x="2306554" y="1060441"/>
                  </a:lnTo>
                  <a:lnTo>
                    <a:pt x="2309420" y="1107571"/>
                  </a:lnTo>
                  <a:lnTo>
                    <a:pt x="2310383" y="1155192"/>
                  </a:lnTo>
                  <a:lnTo>
                    <a:pt x="2309420" y="1202812"/>
                  </a:lnTo>
                  <a:lnTo>
                    <a:pt x="2306554" y="1249942"/>
                  </a:lnTo>
                  <a:lnTo>
                    <a:pt x="2301824" y="1296545"/>
                  </a:lnTo>
                  <a:lnTo>
                    <a:pt x="2295265" y="1342583"/>
                  </a:lnTo>
                  <a:lnTo>
                    <a:pt x="2286916" y="1388018"/>
                  </a:lnTo>
                  <a:lnTo>
                    <a:pt x="2276814" y="1432815"/>
                  </a:lnTo>
                  <a:lnTo>
                    <a:pt x="2264994" y="1476935"/>
                  </a:lnTo>
                  <a:lnTo>
                    <a:pt x="2251496" y="1520342"/>
                  </a:lnTo>
                  <a:lnTo>
                    <a:pt x="2236356" y="1562998"/>
                  </a:lnTo>
                  <a:lnTo>
                    <a:pt x="2219610" y="1604867"/>
                  </a:lnTo>
                  <a:lnTo>
                    <a:pt x="2201297" y="1645910"/>
                  </a:lnTo>
                  <a:lnTo>
                    <a:pt x="2181453" y="1686092"/>
                  </a:lnTo>
                  <a:lnTo>
                    <a:pt x="2160116" y="1725375"/>
                  </a:lnTo>
                  <a:lnTo>
                    <a:pt x="2137322" y="1763721"/>
                  </a:lnTo>
                  <a:lnTo>
                    <a:pt x="2113109" y="1801094"/>
                  </a:lnTo>
                  <a:lnTo>
                    <a:pt x="2087514" y="1837456"/>
                  </a:lnTo>
                  <a:lnTo>
                    <a:pt x="2060574" y="1872770"/>
                  </a:lnTo>
                  <a:lnTo>
                    <a:pt x="2032326" y="1907000"/>
                  </a:lnTo>
                  <a:lnTo>
                    <a:pt x="2002807" y="1940107"/>
                  </a:lnTo>
                  <a:lnTo>
                    <a:pt x="1972056" y="1972056"/>
                  </a:lnTo>
                  <a:lnTo>
                    <a:pt x="1940107" y="2002807"/>
                  </a:lnTo>
                  <a:lnTo>
                    <a:pt x="1907000" y="2032326"/>
                  </a:lnTo>
                  <a:lnTo>
                    <a:pt x="1872770" y="2060574"/>
                  </a:lnTo>
                  <a:lnTo>
                    <a:pt x="1837456" y="2087514"/>
                  </a:lnTo>
                  <a:lnTo>
                    <a:pt x="1801094" y="2113109"/>
                  </a:lnTo>
                  <a:lnTo>
                    <a:pt x="1763721" y="2137322"/>
                  </a:lnTo>
                  <a:lnTo>
                    <a:pt x="1725375" y="2160116"/>
                  </a:lnTo>
                  <a:lnTo>
                    <a:pt x="1686092" y="2181453"/>
                  </a:lnTo>
                  <a:lnTo>
                    <a:pt x="1645910" y="2201297"/>
                  </a:lnTo>
                  <a:lnTo>
                    <a:pt x="1604867" y="2219610"/>
                  </a:lnTo>
                  <a:lnTo>
                    <a:pt x="1562998" y="2236356"/>
                  </a:lnTo>
                  <a:lnTo>
                    <a:pt x="1520342" y="2251496"/>
                  </a:lnTo>
                  <a:lnTo>
                    <a:pt x="1476935" y="2264994"/>
                  </a:lnTo>
                  <a:lnTo>
                    <a:pt x="1432815" y="2276814"/>
                  </a:lnTo>
                  <a:lnTo>
                    <a:pt x="1388018" y="2286916"/>
                  </a:lnTo>
                  <a:lnTo>
                    <a:pt x="1342583" y="2295265"/>
                  </a:lnTo>
                  <a:lnTo>
                    <a:pt x="1296545" y="2301824"/>
                  </a:lnTo>
                  <a:lnTo>
                    <a:pt x="1249942" y="2306554"/>
                  </a:lnTo>
                  <a:lnTo>
                    <a:pt x="1202812" y="2309420"/>
                  </a:lnTo>
                  <a:lnTo>
                    <a:pt x="1155192" y="2310384"/>
                  </a:lnTo>
                  <a:lnTo>
                    <a:pt x="1107571" y="2309420"/>
                  </a:lnTo>
                  <a:lnTo>
                    <a:pt x="1060441" y="2306554"/>
                  </a:lnTo>
                  <a:lnTo>
                    <a:pt x="1013838" y="2301824"/>
                  </a:lnTo>
                  <a:lnTo>
                    <a:pt x="967800" y="2295265"/>
                  </a:lnTo>
                  <a:lnTo>
                    <a:pt x="922365" y="2286916"/>
                  </a:lnTo>
                  <a:lnTo>
                    <a:pt x="877568" y="2276814"/>
                  </a:lnTo>
                  <a:lnTo>
                    <a:pt x="833448" y="2264994"/>
                  </a:lnTo>
                  <a:lnTo>
                    <a:pt x="790041" y="2251496"/>
                  </a:lnTo>
                  <a:lnTo>
                    <a:pt x="747385" y="2236356"/>
                  </a:lnTo>
                  <a:lnTo>
                    <a:pt x="705516" y="2219610"/>
                  </a:lnTo>
                  <a:lnTo>
                    <a:pt x="664473" y="2201297"/>
                  </a:lnTo>
                  <a:lnTo>
                    <a:pt x="624291" y="2181453"/>
                  </a:lnTo>
                  <a:lnTo>
                    <a:pt x="585008" y="2160116"/>
                  </a:lnTo>
                  <a:lnTo>
                    <a:pt x="546662" y="2137322"/>
                  </a:lnTo>
                  <a:lnTo>
                    <a:pt x="509289" y="2113109"/>
                  </a:lnTo>
                  <a:lnTo>
                    <a:pt x="472927" y="2087514"/>
                  </a:lnTo>
                  <a:lnTo>
                    <a:pt x="437613" y="2060574"/>
                  </a:lnTo>
                  <a:lnTo>
                    <a:pt x="403383" y="2032326"/>
                  </a:lnTo>
                  <a:lnTo>
                    <a:pt x="370276" y="2002807"/>
                  </a:lnTo>
                  <a:lnTo>
                    <a:pt x="338328" y="1972056"/>
                  </a:lnTo>
                  <a:lnTo>
                    <a:pt x="307576" y="1940107"/>
                  </a:lnTo>
                  <a:lnTo>
                    <a:pt x="278057" y="1907000"/>
                  </a:lnTo>
                  <a:lnTo>
                    <a:pt x="249809" y="1872770"/>
                  </a:lnTo>
                  <a:lnTo>
                    <a:pt x="222869" y="1837456"/>
                  </a:lnTo>
                  <a:lnTo>
                    <a:pt x="197274" y="1801094"/>
                  </a:lnTo>
                  <a:lnTo>
                    <a:pt x="173061" y="1763721"/>
                  </a:lnTo>
                  <a:lnTo>
                    <a:pt x="150267" y="1725375"/>
                  </a:lnTo>
                  <a:lnTo>
                    <a:pt x="128930" y="1686092"/>
                  </a:lnTo>
                  <a:lnTo>
                    <a:pt x="109086" y="1645910"/>
                  </a:lnTo>
                  <a:lnTo>
                    <a:pt x="90773" y="1604867"/>
                  </a:lnTo>
                  <a:lnTo>
                    <a:pt x="74027" y="1562998"/>
                  </a:lnTo>
                  <a:lnTo>
                    <a:pt x="58887" y="1520342"/>
                  </a:lnTo>
                  <a:lnTo>
                    <a:pt x="45389" y="1476935"/>
                  </a:lnTo>
                  <a:lnTo>
                    <a:pt x="33569" y="1432815"/>
                  </a:lnTo>
                  <a:lnTo>
                    <a:pt x="23467" y="1388018"/>
                  </a:lnTo>
                  <a:lnTo>
                    <a:pt x="15118" y="1342583"/>
                  </a:lnTo>
                  <a:lnTo>
                    <a:pt x="8559" y="1296545"/>
                  </a:lnTo>
                  <a:lnTo>
                    <a:pt x="3829" y="1249942"/>
                  </a:lnTo>
                  <a:lnTo>
                    <a:pt x="963" y="1202812"/>
                  </a:lnTo>
                  <a:lnTo>
                    <a:pt x="0" y="1155192"/>
                  </a:lnTo>
                  <a:close/>
                </a:path>
              </a:pathLst>
            </a:custGeom>
            <a:grpFill/>
            <a:ln w="25400">
              <a:solidFill>
                <a:srgbClr val="FFFFFF"/>
              </a:solidFill>
            </a:ln>
          </p:spPr>
          <p:txBody>
            <a:bodyPr wrap="square" lIns="0" tIns="0" rIns="0" bIns="0" rtlCol="0"/>
            <a:lstStyle/>
            <a:p>
              <a:endParaRPr dirty="0">
                <a:latin typeface="Grotesque" panose="020B0504020202020204" pitchFamily="34" charset="0"/>
              </a:endParaRPr>
            </a:p>
          </p:txBody>
        </p:sp>
      </p:grpSp>
      <p:sp>
        <p:nvSpPr>
          <p:cNvPr id="16" name="object 16"/>
          <p:cNvSpPr txBox="1"/>
          <p:nvPr/>
        </p:nvSpPr>
        <p:spPr>
          <a:xfrm>
            <a:off x="9111742" y="4529073"/>
            <a:ext cx="1371600" cy="314960"/>
          </a:xfrm>
          <a:prstGeom prst="rect">
            <a:avLst/>
          </a:prstGeom>
        </p:spPr>
        <p:txBody>
          <a:bodyPr vert="horz" wrap="square" lIns="0" tIns="12065" rIns="0" bIns="0" rtlCol="0">
            <a:spAutoFit/>
          </a:bodyPr>
          <a:lstStyle/>
          <a:p>
            <a:pPr marL="12700">
              <a:lnSpc>
                <a:spcPct val="100000"/>
              </a:lnSpc>
              <a:spcBef>
                <a:spcPts val="95"/>
              </a:spcBef>
            </a:pPr>
            <a:r>
              <a:rPr sz="1900" spc="-114" dirty="0">
                <a:solidFill>
                  <a:schemeClr val="bg1"/>
                </a:solidFill>
                <a:latin typeface="Grotesque" panose="020B0504020202020204" pitchFamily="34" charset="0"/>
                <a:cs typeface="Arial"/>
              </a:rPr>
              <a:t>Interpersonal</a:t>
            </a:r>
            <a:endParaRPr sz="1900" dirty="0">
              <a:solidFill>
                <a:schemeClr val="bg1"/>
              </a:solidFill>
              <a:latin typeface="Grotesque" panose="020B0504020202020204" pitchFamily="34" charset="0"/>
              <a:cs typeface="Arial"/>
            </a:endParaRPr>
          </a:p>
        </p:txBody>
      </p:sp>
      <p:grpSp>
        <p:nvGrpSpPr>
          <p:cNvPr id="17" name="object 17"/>
          <p:cNvGrpSpPr/>
          <p:nvPr/>
        </p:nvGrpSpPr>
        <p:grpSpPr>
          <a:xfrm>
            <a:off x="6718045" y="3455161"/>
            <a:ext cx="2336165" cy="2336165"/>
            <a:chOff x="6718045" y="3455161"/>
            <a:chExt cx="2336165" cy="2336165"/>
          </a:xfrm>
          <a:solidFill>
            <a:srgbClr val="066983"/>
          </a:solidFill>
        </p:grpSpPr>
        <p:sp>
          <p:nvSpPr>
            <p:cNvPr id="18" name="object 18"/>
            <p:cNvSpPr/>
            <p:nvPr/>
          </p:nvSpPr>
          <p:spPr>
            <a:xfrm>
              <a:off x="6730745" y="3467861"/>
              <a:ext cx="2310765" cy="2310765"/>
            </a:xfrm>
            <a:custGeom>
              <a:avLst/>
              <a:gdLst/>
              <a:ahLst/>
              <a:cxnLst/>
              <a:rect l="l" t="t" r="r" b="b"/>
              <a:pathLst>
                <a:path w="2310765" h="2310765">
                  <a:moveTo>
                    <a:pt x="1155192" y="0"/>
                  </a:moveTo>
                  <a:lnTo>
                    <a:pt x="1107571" y="963"/>
                  </a:lnTo>
                  <a:lnTo>
                    <a:pt x="1060441" y="3829"/>
                  </a:lnTo>
                  <a:lnTo>
                    <a:pt x="1013838" y="8559"/>
                  </a:lnTo>
                  <a:lnTo>
                    <a:pt x="967800" y="15118"/>
                  </a:lnTo>
                  <a:lnTo>
                    <a:pt x="922365" y="23467"/>
                  </a:lnTo>
                  <a:lnTo>
                    <a:pt x="877568" y="33569"/>
                  </a:lnTo>
                  <a:lnTo>
                    <a:pt x="833448" y="45389"/>
                  </a:lnTo>
                  <a:lnTo>
                    <a:pt x="790041" y="58887"/>
                  </a:lnTo>
                  <a:lnTo>
                    <a:pt x="747385" y="74027"/>
                  </a:lnTo>
                  <a:lnTo>
                    <a:pt x="705516" y="90773"/>
                  </a:lnTo>
                  <a:lnTo>
                    <a:pt x="664473" y="109086"/>
                  </a:lnTo>
                  <a:lnTo>
                    <a:pt x="624291" y="128930"/>
                  </a:lnTo>
                  <a:lnTo>
                    <a:pt x="585008" y="150267"/>
                  </a:lnTo>
                  <a:lnTo>
                    <a:pt x="546662" y="173061"/>
                  </a:lnTo>
                  <a:lnTo>
                    <a:pt x="509289" y="197274"/>
                  </a:lnTo>
                  <a:lnTo>
                    <a:pt x="472927" y="222869"/>
                  </a:lnTo>
                  <a:lnTo>
                    <a:pt x="437613" y="249809"/>
                  </a:lnTo>
                  <a:lnTo>
                    <a:pt x="403383" y="278057"/>
                  </a:lnTo>
                  <a:lnTo>
                    <a:pt x="370276" y="307576"/>
                  </a:lnTo>
                  <a:lnTo>
                    <a:pt x="338327" y="338328"/>
                  </a:lnTo>
                  <a:lnTo>
                    <a:pt x="307576" y="370276"/>
                  </a:lnTo>
                  <a:lnTo>
                    <a:pt x="278057" y="403383"/>
                  </a:lnTo>
                  <a:lnTo>
                    <a:pt x="249809" y="437613"/>
                  </a:lnTo>
                  <a:lnTo>
                    <a:pt x="222869" y="472927"/>
                  </a:lnTo>
                  <a:lnTo>
                    <a:pt x="197274" y="509289"/>
                  </a:lnTo>
                  <a:lnTo>
                    <a:pt x="173061" y="546662"/>
                  </a:lnTo>
                  <a:lnTo>
                    <a:pt x="150267" y="585008"/>
                  </a:lnTo>
                  <a:lnTo>
                    <a:pt x="128930" y="624291"/>
                  </a:lnTo>
                  <a:lnTo>
                    <a:pt x="109086" y="664473"/>
                  </a:lnTo>
                  <a:lnTo>
                    <a:pt x="90773" y="705516"/>
                  </a:lnTo>
                  <a:lnTo>
                    <a:pt x="74027" y="747385"/>
                  </a:lnTo>
                  <a:lnTo>
                    <a:pt x="58887" y="790041"/>
                  </a:lnTo>
                  <a:lnTo>
                    <a:pt x="45389" y="833448"/>
                  </a:lnTo>
                  <a:lnTo>
                    <a:pt x="33569" y="877568"/>
                  </a:lnTo>
                  <a:lnTo>
                    <a:pt x="23467" y="922365"/>
                  </a:lnTo>
                  <a:lnTo>
                    <a:pt x="15118" y="967800"/>
                  </a:lnTo>
                  <a:lnTo>
                    <a:pt x="8559" y="1013838"/>
                  </a:lnTo>
                  <a:lnTo>
                    <a:pt x="3829" y="1060441"/>
                  </a:lnTo>
                  <a:lnTo>
                    <a:pt x="963" y="1107571"/>
                  </a:lnTo>
                  <a:lnTo>
                    <a:pt x="0" y="1155192"/>
                  </a:lnTo>
                  <a:lnTo>
                    <a:pt x="963" y="1202812"/>
                  </a:lnTo>
                  <a:lnTo>
                    <a:pt x="3829" y="1249942"/>
                  </a:lnTo>
                  <a:lnTo>
                    <a:pt x="8559" y="1296545"/>
                  </a:lnTo>
                  <a:lnTo>
                    <a:pt x="15118" y="1342583"/>
                  </a:lnTo>
                  <a:lnTo>
                    <a:pt x="23467" y="1388018"/>
                  </a:lnTo>
                  <a:lnTo>
                    <a:pt x="33569" y="1432815"/>
                  </a:lnTo>
                  <a:lnTo>
                    <a:pt x="45389" y="1476935"/>
                  </a:lnTo>
                  <a:lnTo>
                    <a:pt x="58887" y="1520342"/>
                  </a:lnTo>
                  <a:lnTo>
                    <a:pt x="74027" y="1562998"/>
                  </a:lnTo>
                  <a:lnTo>
                    <a:pt x="90773" y="1604867"/>
                  </a:lnTo>
                  <a:lnTo>
                    <a:pt x="109086" y="1645910"/>
                  </a:lnTo>
                  <a:lnTo>
                    <a:pt x="128930" y="1686092"/>
                  </a:lnTo>
                  <a:lnTo>
                    <a:pt x="150267" y="1725375"/>
                  </a:lnTo>
                  <a:lnTo>
                    <a:pt x="173061" y="1763721"/>
                  </a:lnTo>
                  <a:lnTo>
                    <a:pt x="197274" y="1801094"/>
                  </a:lnTo>
                  <a:lnTo>
                    <a:pt x="222869" y="1837456"/>
                  </a:lnTo>
                  <a:lnTo>
                    <a:pt x="249809" y="1872770"/>
                  </a:lnTo>
                  <a:lnTo>
                    <a:pt x="278057" y="1907000"/>
                  </a:lnTo>
                  <a:lnTo>
                    <a:pt x="307576" y="1940107"/>
                  </a:lnTo>
                  <a:lnTo>
                    <a:pt x="338328" y="1972056"/>
                  </a:lnTo>
                  <a:lnTo>
                    <a:pt x="370276" y="2002807"/>
                  </a:lnTo>
                  <a:lnTo>
                    <a:pt x="403383" y="2032326"/>
                  </a:lnTo>
                  <a:lnTo>
                    <a:pt x="437613" y="2060574"/>
                  </a:lnTo>
                  <a:lnTo>
                    <a:pt x="472927" y="2087514"/>
                  </a:lnTo>
                  <a:lnTo>
                    <a:pt x="509289" y="2113109"/>
                  </a:lnTo>
                  <a:lnTo>
                    <a:pt x="546662" y="2137322"/>
                  </a:lnTo>
                  <a:lnTo>
                    <a:pt x="585008" y="2160116"/>
                  </a:lnTo>
                  <a:lnTo>
                    <a:pt x="624291" y="2181453"/>
                  </a:lnTo>
                  <a:lnTo>
                    <a:pt x="664473" y="2201297"/>
                  </a:lnTo>
                  <a:lnTo>
                    <a:pt x="705516" y="2219610"/>
                  </a:lnTo>
                  <a:lnTo>
                    <a:pt x="747385" y="2236356"/>
                  </a:lnTo>
                  <a:lnTo>
                    <a:pt x="790041" y="2251496"/>
                  </a:lnTo>
                  <a:lnTo>
                    <a:pt x="833448" y="2264994"/>
                  </a:lnTo>
                  <a:lnTo>
                    <a:pt x="877568" y="2276814"/>
                  </a:lnTo>
                  <a:lnTo>
                    <a:pt x="922365" y="2286916"/>
                  </a:lnTo>
                  <a:lnTo>
                    <a:pt x="967800" y="2295265"/>
                  </a:lnTo>
                  <a:lnTo>
                    <a:pt x="1013838" y="2301824"/>
                  </a:lnTo>
                  <a:lnTo>
                    <a:pt x="1060441" y="2306554"/>
                  </a:lnTo>
                  <a:lnTo>
                    <a:pt x="1107571" y="2309420"/>
                  </a:lnTo>
                  <a:lnTo>
                    <a:pt x="1155192" y="2310384"/>
                  </a:lnTo>
                  <a:lnTo>
                    <a:pt x="1202812" y="2309420"/>
                  </a:lnTo>
                  <a:lnTo>
                    <a:pt x="1249942" y="2306554"/>
                  </a:lnTo>
                  <a:lnTo>
                    <a:pt x="1296545" y="2301824"/>
                  </a:lnTo>
                  <a:lnTo>
                    <a:pt x="1342583" y="2295265"/>
                  </a:lnTo>
                  <a:lnTo>
                    <a:pt x="1388018" y="2286916"/>
                  </a:lnTo>
                  <a:lnTo>
                    <a:pt x="1432815" y="2276814"/>
                  </a:lnTo>
                  <a:lnTo>
                    <a:pt x="1476935" y="2264994"/>
                  </a:lnTo>
                  <a:lnTo>
                    <a:pt x="1520342" y="2251496"/>
                  </a:lnTo>
                  <a:lnTo>
                    <a:pt x="1562998" y="2236356"/>
                  </a:lnTo>
                  <a:lnTo>
                    <a:pt x="1604867" y="2219610"/>
                  </a:lnTo>
                  <a:lnTo>
                    <a:pt x="1645910" y="2201297"/>
                  </a:lnTo>
                  <a:lnTo>
                    <a:pt x="1686092" y="2181453"/>
                  </a:lnTo>
                  <a:lnTo>
                    <a:pt x="1725375" y="2160116"/>
                  </a:lnTo>
                  <a:lnTo>
                    <a:pt x="1763721" y="2137322"/>
                  </a:lnTo>
                  <a:lnTo>
                    <a:pt x="1801094" y="2113109"/>
                  </a:lnTo>
                  <a:lnTo>
                    <a:pt x="1837456" y="2087514"/>
                  </a:lnTo>
                  <a:lnTo>
                    <a:pt x="1872770" y="2060574"/>
                  </a:lnTo>
                  <a:lnTo>
                    <a:pt x="1907000" y="2032326"/>
                  </a:lnTo>
                  <a:lnTo>
                    <a:pt x="1940107" y="2002807"/>
                  </a:lnTo>
                  <a:lnTo>
                    <a:pt x="1972055" y="1972056"/>
                  </a:lnTo>
                  <a:lnTo>
                    <a:pt x="2002807" y="1940107"/>
                  </a:lnTo>
                  <a:lnTo>
                    <a:pt x="2032326" y="1907000"/>
                  </a:lnTo>
                  <a:lnTo>
                    <a:pt x="2060574" y="1872770"/>
                  </a:lnTo>
                  <a:lnTo>
                    <a:pt x="2087514" y="1837456"/>
                  </a:lnTo>
                  <a:lnTo>
                    <a:pt x="2113109" y="1801094"/>
                  </a:lnTo>
                  <a:lnTo>
                    <a:pt x="2137322" y="1763721"/>
                  </a:lnTo>
                  <a:lnTo>
                    <a:pt x="2160116" y="1725375"/>
                  </a:lnTo>
                  <a:lnTo>
                    <a:pt x="2181453" y="1686092"/>
                  </a:lnTo>
                  <a:lnTo>
                    <a:pt x="2201297" y="1645910"/>
                  </a:lnTo>
                  <a:lnTo>
                    <a:pt x="2219610" y="1604867"/>
                  </a:lnTo>
                  <a:lnTo>
                    <a:pt x="2236356" y="1562998"/>
                  </a:lnTo>
                  <a:lnTo>
                    <a:pt x="2251496" y="1520342"/>
                  </a:lnTo>
                  <a:lnTo>
                    <a:pt x="2264994" y="1476935"/>
                  </a:lnTo>
                  <a:lnTo>
                    <a:pt x="2276814" y="1432815"/>
                  </a:lnTo>
                  <a:lnTo>
                    <a:pt x="2286916" y="1388018"/>
                  </a:lnTo>
                  <a:lnTo>
                    <a:pt x="2295265" y="1342583"/>
                  </a:lnTo>
                  <a:lnTo>
                    <a:pt x="2301824" y="1296545"/>
                  </a:lnTo>
                  <a:lnTo>
                    <a:pt x="2306554" y="1249942"/>
                  </a:lnTo>
                  <a:lnTo>
                    <a:pt x="2309420" y="1202812"/>
                  </a:lnTo>
                  <a:lnTo>
                    <a:pt x="2310383" y="1155192"/>
                  </a:lnTo>
                  <a:lnTo>
                    <a:pt x="2309420" y="1107571"/>
                  </a:lnTo>
                  <a:lnTo>
                    <a:pt x="2306554" y="1060441"/>
                  </a:lnTo>
                  <a:lnTo>
                    <a:pt x="2301824" y="1013838"/>
                  </a:lnTo>
                  <a:lnTo>
                    <a:pt x="2295265" y="967800"/>
                  </a:lnTo>
                  <a:lnTo>
                    <a:pt x="2286916" y="922365"/>
                  </a:lnTo>
                  <a:lnTo>
                    <a:pt x="2276814" y="877568"/>
                  </a:lnTo>
                  <a:lnTo>
                    <a:pt x="2264994" y="833448"/>
                  </a:lnTo>
                  <a:lnTo>
                    <a:pt x="2251496" y="790041"/>
                  </a:lnTo>
                  <a:lnTo>
                    <a:pt x="2236356" y="747385"/>
                  </a:lnTo>
                  <a:lnTo>
                    <a:pt x="2219610" y="705516"/>
                  </a:lnTo>
                  <a:lnTo>
                    <a:pt x="2201297" y="664473"/>
                  </a:lnTo>
                  <a:lnTo>
                    <a:pt x="2181453" y="624291"/>
                  </a:lnTo>
                  <a:lnTo>
                    <a:pt x="2160116" y="585008"/>
                  </a:lnTo>
                  <a:lnTo>
                    <a:pt x="2137322" y="546662"/>
                  </a:lnTo>
                  <a:lnTo>
                    <a:pt x="2113109" y="509289"/>
                  </a:lnTo>
                  <a:lnTo>
                    <a:pt x="2087514" y="472927"/>
                  </a:lnTo>
                  <a:lnTo>
                    <a:pt x="2060574" y="437613"/>
                  </a:lnTo>
                  <a:lnTo>
                    <a:pt x="2032326" y="403383"/>
                  </a:lnTo>
                  <a:lnTo>
                    <a:pt x="2002807" y="370276"/>
                  </a:lnTo>
                  <a:lnTo>
                    <a:pt x="1972055" y="338328"/>
                  </a:lnTo>
                  <a:lnTo>
                    <a:pt x="1940107" y="307576"/>
                  </a:lnTo>
                  <a:lnTo>
                    <a:pt x="1907000" y="278057"/>
                  </a:lnTo>
                  <a:lnTo>
                    <a:pt x="1872770" y="249809"/>
                  </a:lnTo>
                  <a:lnTo>
                    <a:pt x="1837456" y="222869"/>
                  </a:lnTo>
                  <a:lnTo>
                    <a:pt x="1801094" y="197274"/>
                  </a:lnTo>
                  <a:lnTo>
                    <a:pt x="1763721" y="173061"/>
                  </a:lnTo>
                  <a:lnTo>
                    <a:pt x="1725375" y="150267"/>
                  </a:lnTo>
                  <a:lnTo>
                    <a:pt x="1686092" y="128930"/>
                  </a:lnTo>
                  <a:lnTo>
                    <a:pt x="1645910" y="109086"/>
                  </a:lnTo>
                  <a:lnTo>
                    <a:pt x="1604867" y="90773"/>
                  </a:lnTo>
                  <a:lnTo>
                    <a:pt x="1562998" y="74027"/>
                  </a:lnTo>
                  <a:lnTo>
                    <a:pt x="1520342" y="58887"/>
                  </a:lnTo>
                  <a:lnTo>
                    <a:pt x="1476935" y="45389"/>
                  </a:lnTo>
                  <a:lnTo>
                    <a:pt x="1432815" y="33569"/>
                  </a:lnTo>
                  <a:lnTo>
                    <a:pt x="1388018" y="23467"/>
                  </a:lnTo>
                  <a:lnTo>
                    <a:pt x="1342583" y="15118"/>
                  </a:lnTo>
                  <a:lnTo>
                    <a:pt x="1296545" y="8559"/>
                  </a:lnTo>
                  <a:lnTo>
                    <a:pt x="1249942" y="3829"/>
                  </a:lnTo>
                  <a:lnTo>
                    <a:pt x="1202812" y="963"/>
                  </a:lnTo>
                  <a:lnTo>
                    <a:pt x="1155192" y="0"/>
                  </a:lnTo>
                  <a:close/>
                </a:path>
              </a:pathLst>
            </a:custGeom>
            <a:grpFill/>
          </p:spPr>
          <p:txBody>
            <a:bodyPr wrap="square" lIns="0" tIns="0" rIns="0" bIns="0" rtlCol="0"/>
            <a:lstStyle/>
            <a:p>
              <a:endParaRPr dirty="0">
                <a:latin typeface="Grotesque" panose="020B0504020202020204" pitchFamily="34" charset="0"/>
              </a:endParaRPr>
            </a:p>
          </p:txBody>
        </p:sp>
        <p:sp>
          <p:nvSpPr>
            <p:cNvPr id="19" name="object 19"/>
            <p:cNvSpPr/>
            <p:nvPr/>
          </p:nvSpPr>
          <p:spPr>
            <a:xfrm>
              <a:off x="6730745" y="3467861"/>
              <a:ext cx="2310765" cy="2310765"/>
            </a:xfrm>
            <a:custGeom>
              <a:avLst/>
              <a:gdLst/>
              <a:ahLst/>
              <a:cxnLst/>
              <a:rect l="l" t="t" r="r" b="b"/>
              <a:pathLst>
                <a:path w="2310765" h="2310765">
                  <a:moveTo>
                    <a:pt x="0" y="1155192"/>
                  </a:moveTo>
                  <a:lnTo>
                    <a:pt x="963" y="1107571"/>
                  </a:lnTo>
                  <a:lnTo>
                    <a:pt x="3829" y="1060441"/>
                  </a:lnTo>
                  <a:lnTo>
                    <a:pt x="8559" y="1013838"/>
                  </a:lnTo>
                  <a:lnTo>
                    <a:pt x="15118" y="967800"/>
                  </a:lnTo>
                  <a:lnTo>
                    <a:pt x="23467" y="922365"/>
                  </a:lnTo>
                  <a:lnTo>
                    <a:pt x="33569" y="877568"/>
                  </a:lnTo>
                  <a:lnTo>
                    <a:pt x="45389" y="833448"/>
                  </a:lnTo>
                  <a:lnTo>
                    <a:pt x="58887" y="790041"/>
                  </a:lnTo>
                  <a:lnTo>
                    <a:pt x="74027" y="747385"/>
                  </a:lnTo>
                  <a:lnTo>
                    <a:pt x="90773" y="705516"/>
                  </a:lnTo>
                  <a:lnTo>
                    <a:pt x="109086" y="664473"/>
                  </a:lnTo>
                  <a:lnTo>
                    <a:pt x="128930" y="624291"/>
                  </a:lnTo>
                  <a:lnTo>
                    <a:pt x="150267" y="585008"/>
                  </a:lnTo>
                  <a:lnTo>
                    <a:pt x="173061" y="546662"/>
                  </a:lnTo>
                  <a:lnTo>
                    <a:pt x="197274" y="509289"/>
                  </a:lnTo>
                  <a:lnTo>
                    <a:pt x="222869" y="472927"/>
                  </a:lnTo>
                  <a:lnTo>
                    <a:pt x="249809" y="437613"/>
                  </a:lnTo>
                  <a:lnTo>
                    <a:pt x="278057" y="403383"/>
                  </a:lnTo>
                  <a:lnTo>
                    <a:pt x="307576" y="370276"/>
                  </a:lnTo>
                  <a:lnTo>
                    <a:pt x="338327" y="338328"/>
                  </a:lnTo>
                  <a:lnTo>
                    <a:pt x="370276" y="307576"/>
                  </a:lnTo>
                  <a:lnTo>
                    <a:pt x="403383" y="278057"/>
                  </a:lnTo>
                  <a:lnTo>
                    <a:pt x="437613" y="249809"/>
                  </a:lnTo>
                  <a:lnTo>
                    <a:pt x="472927" y="222869"/>
                  </a:lnTo>
                  <a:lnTo>
                    <a:pt x="509289" y="197274"/>
                  </a:lnTo>
                  <a:lnTo>
                    <a:pt x="546662" y="173061"/>
                  </a:lnTo>
                  <a:lnTo>
                    <a:pt x="585008" y="150267"/>
                  </a:lnTo>
                  <a:lnTo>
                    <a:pt x="624291" y="128930"/>
                  </a:lnTo>
                  <a:lnTo>
                    <a:pt x="664473" y="109086"/>
                  </a:lnTo>
                  <a:lnTo>
                    <a:pt x="705516" y="90773"/>
                  </a:lnTo>
                  <a:lnTo>
                    <a:pt x="747385" y="74027"/>
                  </a:lnTo>
                  <a:lnTo>
                    <a:pt x="790041" y="58887"/>
                  </a:lnTo>
                  <a:lnTo>
                    <a:pt x="833448" y="45389"/>
                  </a:lnTo>
                  <a:lnTo>
                    <a:pt x="877568" y="33569"/>
                  </a:lnTo>
                  <a:lnTo>
                    <a:pt x="922365" y="23467"/>
                  </a:lnTo>
                  <a:lnTo>
                    <a:pt x="967800" y="15118"/>
                  </a:lnTo>
                  <a:lnTo>
                    <a:pt x="1013838" y="8559"/>
                  </a:lnTo>
                  <a:lnTo>
                    <a:pt x="1060441" y="3829"/>
                  </a:lnTo>
                  <a:lnTo>
                    <a:pt x="1107571" y="963"/>
                  </a:lnTo>
                  <a:lnTo>
                    <a:pt x="1155192" y="0"/>
                  </a:lnTo>
                  <a:lnTo>
                    <a:pt x="1202812" y="963"/>
                  </a:lnTo>
                  <a:lnTo>
                    <a:pt x="1249942" y="3829"/>
                  </a:lnTo>
                  <a:lnTo>
                    <a:pt x="1296545" y="8559"/>
                  </a:lnTo>
                  <a:lnTo>
                    <a:pt x="1342583" y="15118"/>
                  </a:lnTo>
                  <a:lnTo>
                    <a:pt x="1388018" y="23467"/>
                  </a:lnTo>
                  <a:lnTo>
                    <a:pt x="1432815" y="33569"/>
                  </a:lnTo>
                  <a:lnTo>
                    <a:pt x="1476935" y="45389"/>
                  </a:lnTo>
                  <a:lnTo>
                    <a:pt x="1520342" y="58887"/>
                  </a:lnTo>
                  <a:lnTo>
                    <a:pt x="1562998" y="74027"/>
                  </a:lnTo>
                  <a:lnTo>
                    <a:pt x="1604867" y="90773"/>
                  </a:lnTo>
                  <a:lnTo>
                    <a:pt x="1645910" y="109086"/>
                  </a:lnTo>
                  <a:lnTo>
                    <a:pt x="1686092" y="128930"/>
                  </a:lnTo>
                  <a:lnTo>
                    <a:pt x="1725375" y="150267"/>
                  </a:lnTo>
                  <a:lnTo>
                    <a:pt x="1763721" y="173061"/>
                  </a:lnTo>
                  <a:lnTo>
                    <a:pt x="1801094" y="197274"/>
                  </a:lnTo>
                  <a:lnTo>
                    <a:pt x="1837456" y="222869"/>
                  </a:lnTo>
                  <a:lnTo>
                    <a:pt x="1872770" y="249809"/>
                  </a:lnTo>
                  <a:lnTo>
                    <a:pt x="1907000" y="278057"/>
                  </a:lnTo>
                  <a:lnTo>
                    <a:pt x="1940107" y="307576"/>
                  </a:lnTo>
                  <a:lnTo>
                    <a:pt x="1972055" y="338328"/>
                  </a:lnTo>
                  <a:lnTo>
                    <a:pt x="2002807" y="370276"/>
                  </a:lnTo>
                  <a:lnTo>
                    <a:pt x="2032326" y="403383"/>
                  </a:lnTo>
                  <a:lnTo>
                    <a:pt x="2060574" y="437613"/>
                  </a:lnTo>
                  <a:lnTo>
                    <a:pt x="2087514" y="472927"/>
                  </a:lnTo>
                  <a:lnTo>
                    <a:pt x="2113109" y="509289"/>
                  </a:lnTo>
                  <a:lnTo>
                    <a:pt x="2137322" y="546662"/>
                  </a:lnTo>
                  <a:lnTo>
                    <a:pt x="2160116" y="585008"/>
                  </a:lnTo>
                  <a:lnTo>
                    <a:pt x="2181453" y="624291"/>
                  </a:lnTo>
                  <a:lnTo>
                    <a:pt x="2201297" y="664473"/>
                  </a:lnTo>
                  <a:lnTo>
                    <a:pt x="2219610" y="705516"/>
                  </a:lnTo>
                  <a:lnTo>
                    <a:pt x="2236356" y="747385"/>
                  </a:lnTo>
                  <a:lnTo>
                    <a:pt x="2251496" y="790041"/>
                  </a:lnTo>
                  <a:lnTo>
                    <a:pt x="2264994" y="833448"/>
                  </a:lnTo>
                  <a:lnTo>
                    <a:pt x="2276814" y="877568"/>
                  </a:lnTo>
                  <a:lnTo>
                    <a:pt x="2286916" y="922365"/>
                  </a:lnTo>
                  <a:lnTo>
                    <a:pt x="2295265" y="967800"/>
                  </a:lnTo>
                  <a:lnTo>
                    <a:pt x="2301824" y="1013838"/>
                  </a:lnTo>
                  <a:lnTo>
                    <a:pt x="2306554" y="1060441"/>
                  </a:lnTo>
                  <a:lnTo>
                    <a:pt x="2309420" y="1107571"/>
                  </a:lnTo>
                  <a:lnTo>
                    <a:pt x="2310383" y="1155192"/>
                  </a:lnTo>
                  <a:lnTo>
                    <a:pt x="2309420" y="1202812"/>
                  </a:lnTo>
                  <a:lnTo>
                    <a:pt x="2306554" y="1249942"/>
                  </a:lnTo>
                  <a:lnTo>
                    <a:pt x="2301824" y="1296545"/>
                  </a:lnTo>
                  <a:lnTo>
                    <a:pt x="2295265" y="1342583"/>
                  </a:lnTo>
                  <a:lnTo>
                    <a:pt x="2286916" y="1388018"/>
                  </a:lnTo>
                  <a:lnTo>
                    <a:pt x="2276814" y="1432815"/>
                  </a:lnTo>
                  <a:lnTo>
                    <a:pt x="2264994" y="1476935"/>
                  </a:lnTo>
                  <a:lnTo>
                    <a:pt x="2251496" y="1520342"/>
                  </a:lnTo>
                  <a:lnTo>
                    <a:pt x="2236356" y="1562998"/>
                  </a:lnTo>
                  <a:lnTo>
                    <a:pt x="2219610" y="1604867"/>
                  </a:lnTo>
                  <a:lnTo>
                    <a:pt x="2201297" y="1645910"/>
                  </a:lnTo>
                  <a:lnTo>
                    <a:pt x="2181453" y="1686092"/>
                  </a:lnTo>
                  <a:lnTo>
                    <a:pt x="2160116" y="1725375"/>
                  </a:lnTo>
                  <a:lnTo>
                    <a:pt x="2137322" y="1763721"/>
                  </a:lnTo>
                  <a:lnTo>
                    <a:pt x="2113109" y="1801094"/>
                  </a:lnTo>
                  <a:lnTo>
                    <a:pt x="2087514" y="1837456"/>
                  </a:lnTo>
                  <a:lnTo>
                    <a:pt x="2060574" y="1872770"/>
                  </a:lnTo>
                  <a:lnTo>
                    <a:pt x="2032326" y="1907000"/>
                  </a:lnTo>
                  <a:lnTo>
                    <a:pt x="2002807" y="1940107"/>
                  </a:lnTo>
                  <a:lnTo>
                    <a:pt x="1972055" y="1972056"/>
                  </a:lnTo>
                  <a:lnTo>
                    <a:pt x="1940107" y="2002807"/>
                  </a:lnTo>
                  <a:lnTo>
                    <a:pt x="1907000" y="2032326"/>
                  </a:lnTo>
                  <a:lnTo>
                    <a:pt x="1872770" y="2060574"/>
                  </a:lnTo>
                  <a:lnTo>
                    <a:pt x="1837456" y="2087514"/>
                  </a:lnTo>
                  <a:lnTo>
                    <a:pt x="1801094" y="2113109"/>
                  </a:lnTo>
                  <a:lnTo>
                    <a:pt x="1763721" y="2137322"/>
                  </a:lnTo>
                  <a:lnTo>
                    <a:pt x="1725375" y="2160116"/>
                  </a:lnTo>
                  <a:lnTo>
                    <a:pt x="1686092" y="2181453"/>
                  </a:lnTo>
                  <a:lnTo>
                    <a:pt x="1645910" y="2201297"/>
                  </a:lnTo>
                  <a:lnTo>
                    <a:pt x="1604867" y="2219610"/>
                  </a:lnTo>
                  <a:lnTo>
                    <a:pt x="1562998" y="2236356"/>
                  </a:lnTo>
                  <a:lnTo>
                    <a:pt x="1520342" y="2251496"/>
                  </a:lnTo>
                  <a:lnTo>
                    <a:pt x="1476935" y="2264994"/>
                  </a:lnTo>
                  <a:lnTo>
                    <a:pt x="1432815" y="2276814"/>
                  </a:lnTo>
                  <a:lnTo>
                    <a:pt x="1388018" y="2286916"/>
                  </a:lnTo>
                  <a:lnTo>
                    <a:pt x="1342583" y="2295265"/>
                  </a:lnTo>
                  <a:lnTo>
                    <a:pt x="1296545" y="2301824"/>
                  </a:lnTo>
                  <a:lnTo>
                    <a:pt x="1249942" y="2306554"/>
                  </a:lnTo>
                  <a:lnTo>
                    <a:pt x="1202812" y="2309420"/>
                  </a:lnTo>
                  <a:lnTo>
                    <a:pt x="1155192" y="2310384"/>
                  </a:lnTo>
                  <a:lnTo>
                    <a:pt x="1107571" y="2309420"/>
                  </a:lnTo>
                  <a:lnTo>
                    <a:pt x="1060441" y="2306554"/>
                  </a:lnTo>
                  <a:lnTo>
                    <a:pt x="1013838" y="2301824"/>
                  </a:lnTo>
                  <a:lnTo>
                    <a:pt x="967800" y="2295265"/>
                  </a:lnTo>
                  <a:lnTo>
                    <a:pt x="922365" y="2286916"/>
                  </a:lnTo>
                  <a:lnTo>
                    <a:pt x="877568" y="2276814"/>
                  </a:lnTo>
                  <a:lnTo>
                    <a:pt x="833448" y="2264994"/>
                  </a:lnTo>
                  <a:lnTo>
                    <a:pt x="790041" y="2251496"/>
                  </a:lnTo>
                  <a:lnTo>
                    <a:pt x="747385" y="2236356"/>
                  </a:lnTo>
                  <a:lnTo>
                    <a:pt x="705516" y="2219610"/>
                  </a:lnTo>
                  <a:lnTo>
                    <a:pt x="664473" y="2201297"/>
                  </a:lnTo>
                  <a:lnTo>
                    <a:pt x="624291" y="2181453"/>
                  </a:lnTo>
                  <a:lnTo>
                    <a:pt x="585008" y="2160116"/>
                  </a:lnTo>
                  <a:lnTo>
                    <a:pt x="546662" y="2137322"/>
                  </a:lnTo>
                  <a:lnTo>
                    <a:pt x="509289" y="2113109"/>
                  </a:lnTo>
                  <a:lnTo>
                    <a:pt x="472927" y="2087514"/>
                  </a:lnTo>
                  <a:lnTo>
                    <a:pt x="437613" y="2060574"/>
                  </a:lnTo>
                  <a:lnTo>
                    <a:pt x="403383" y="2032326"/>
                  </a:lnTo>
                  <a:lnTo>
                    <a:pt x="370276" y="2002807"/>
                  </a:lnTo>
                  <a:lnTo>
                    <a:pt x="338328" y="1972056"/>
                  </a:lnTo>
                  <a:lnTo>
                    <a:pt x="307576" y="1940107"/>
                  </a:lnTo>
                  <a:lnTo>
                    <a:pt x="278057" y="1907000"/>
                  </a:lnTo>
                  <a:lnTo>
                    <a:pt x="249809" y="1872770"/>
                  </a:lnTo>
                  <a:lnTo>
                    <a:pt x="222869" y="1837456"/>
                  </a:lnTo>
                  <a:lnTo>
                    <a:pt x="197274" y="1801094"/>
                  </a:lnTo>
                  <a:lnTo>
                    <a:pt x="173061" y="1763721"/>
                  </a:lnTo>
                  <a:lnTo>
                    <a:pt x="150267" y="1725375"/>
                  </a:lnTo>
                  <a:lnTo>
                    <a:pt x="128930" y="1686092"/>
                  </a:lnTo>
                  <a:lnTo>
                    <a:pt x="109086" y="1645910"/>
                  </a:lnTo>
                  <a:lnTo>
                    <a:pt x="90773" y="1604867"/>
                  </a:lnTo>
                  <a:lnTo>
                    <a:pt x="74027" y="1562998"/>
                  </a:lnTo>
                  <a:lnTo>
                    <a:pt x="58887" y="1520342"/>
                  </a:lnTo>
                  <a:lnTo>
                    <a:pt x="45389" y="1476935"/>
                  </a:lnTo>
                  <a:lnTo>
                    <a:pt x="33569" y="1432815"/>
                  </a:lnTo>
                  <a:lnTo>
                    <a:pt x="23467" y="1388018"/>
                  </a:lnTo>
                  <a:lnTo>
                    <a:pt x="15118" y="1342583"/>
                  </a:lnTo>
                  <a:lnTo>
                    <a:pt x="8559" y="1296545"/>
                  </a:lnTo>
                  <a:lnTo>
                    <a:pt x="3829" y="1249942"/>
                  </a:lnTo>
                  <a:lnTo>
                    <a:pt x="963" y="1202812"/>
                  </a:lnTo>
                  <a:lnTo>
                    <a:pt x="0" y="1155192"/>
                  </a:lnTo>
                  <a:close/>
                </a:path>
              </a:pathLst>
            </a:custGeom>
            <a:grpFill/>
            <a:ln w="25400">
              <a:solidFill>
                <a:srgbClr val="FFFFFF"/>
              </a:solidFill>
            </a:ln>
          </p:spPr>
          <p:txBody>
            <a:bodyPr wrap="square" lIns="0" tIns="0" rIns="0" bIns="0" rtlCol="0"/>
            <a:lstStyle/>
            <a:p>
              <a:endParaRPr dirty="0">
                <a:latin typeface="Grotesque" panose="020B0504020202020204" pitchFamily="34" charset="0"/>
              </a:endParaRPr>
            </a:p>
          </p:txBody>
        </p:sp>
      </p:grpSp>
      <p:sp>
        <p:nvSpPr>
          <p:cNvPr id="20" name="object 20"/>
          <p:cNvSpPr txBox="1"/>
          <p:nvPr/>
        </p:nvSpPr>
        <p:spPr>
          <a:xfrm>
            <a:off x="7195948" y="4538797"/>
            <a:ext cx="1367790" cy="314960"/>
          </a:xfrm>
          <a:prstGeom prst="rect">
            <a:avLst/>
          </a:prstGeom>
        </p:spPr>
        <p:txBody>
          <a:bodyPr vert="horz" wrap="square" lIns="0" tIns="12065" rIns="0" bIns="0" rtlCol="0">
            <a:spAutoFit/>
          </a:bodyPr>
          <a:lstStyle/>
          <a:p>
            <a:pPr marL="12700">
              <a:lnSpc>
                <a:spcPct val="100000"/>
              </a:lnSpc>
              <a:spcBef>
                <a:spcPts val="95"/>
              </a:spcBef>
            </a:pPr>
            <a:r>
              <a:rPr sz="1900" spc="-114" dirty="0">
                <a:solidFill>
                  <a:schemeClr val="bg1"/>
                </a:solidFill>
                <a:latin typeface="Grotesque" panose="020B0504020202020204" pitchFamily="34" charset="0"/>
                <a:cs typeface="Arial"/>
              </a:rPr>
              <a:t>Intrapersonal</a:t>
            </a:r>
            <a:endParaRPr sz="1900" dirty="0">
              <a:solidFill>
                <a:schemeClr val="bg1"/>
              </a:solidFill>
              <a:latin typeface="Grotesque" panose="020B0504020202020204" pitchFamily="34" charset="0"/>
              <a:cs typeface="Arial"/>
            </a:endParaRPr>
          </a:p>
        </p:txBody>
      </p:sp>
      <p:sp>
        <p:nvSpPr>
          <p:cNvPr id="21" name="TextBox 20">
            <a:extLst>
              <a:ext uri="{FF2B5EF4-FFF2-40B4-BE49-F238E27FC236}">
                <a16:creationId xmlns:a16="http://schemas.microsoft.com/office/drawing/2014/main" id="{954C2835-5380-CCA0-DA23-FC0D11BFA92A}"/>
              </a:ext>
            </a:extLst>
          </p:cNvPr>
          <p:cNvSpPr txBox="1"/>
          <p:nvPr/>
        </p:nvSpPr>
        <p:spPr>
          <a:xfrm>
            <a:off x="1421829" y="2371725"/>
            <a:ext cx="4659185" cy="2677656"/>
          </a:xfrm>
          <a:prstGeom prst="rect">
            <a:avLst/>
          </a:prstGeom>
          <a:noFill/>
        </p:spPr>
        <p:txBody>
          <a:bodyPr wrap="square" rtlCol="0">
            <a:spAutoFit/>
          </a:bodyPr>
          <a:lstStyle/>
          <a:p>
            <a:r>
              <a:rPr lang="en-US" sz="2800" b="1" dirty="0">
                <a:solidFill>
                  <a:srgbClr val="066983"/>
                </a:solidFill>
                <a:latin typeface="Grotesque" panose="020B0504020202020204" pitchFamily="34" charset="0"/>
              </a:rPr>
              <a:t>Mentee: </a:t>
            </a:r>
            <a:r>
              <a:rPr lang="en-US" sz="2800" dirty="0">
                <a:latin typeface="Grotesque" panose="020B0504020202020204" pitchFamily="34" charset="0"/>
              </a:rPr>
              <a:t>What did you accomplish while abroad? Did your goals for your international experience change at all once you were in country? </a:t>
            </a:r>
            <a:endParaRPr lang="en-US" sz="2800" b="1" dirty="0">
              <a:solidFill>
                <a:srgbClr val="066983"/>
              </a:solidFill>
              <a:latin typeface="Grotesque" panose="020B0504020202020204" pitchFamily="34" charset="0"/>
            </a:endParaRPr>
          </a:p>
        </p:txBody>
      </p:sp>
    </p:spTree>
    <p:extLst>
      <p:ext uri="{BB962C8B-B14F-4D97-AF65-F5344CB8AC3E}">
        <p14:creationId xmlns:p14="http://schemas.microsoft.com/office/powerpoint/2010/main" val="255094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52162"/>
            <a:ext cx="10515600" cy="751488"/>
          </a:xfrm>
          <a:prstGeom prst="rect">
            <a:avLst/>
          </a:prstGeom>
        </p:spPr>
        <p:txBody>
          <a:bodyPr vert="horz" wrap="square" lIns="0" tIns="12700" rIns="0" bIns="0" rtlCol="0">
            <a:spAutoFit/>
          </a:bodyPr>
          <a:lstStyle/>
          <a:p>
            <a:pPr marL="367030">
              <a:lnSpc>
                <a:spcPct val="100000"/>
              </a:lnSpc>
              <a:spcBef>
                <a:spcPts val="100"/>
              </a:spcBef>
            </a:pPr>
            <a:r>
              <a:rPr sz="4800" dirty="0"/>
              <a:t>Experience Report</a:t>
            </a:r>
          </a:p>
        </p:txBody>
      </p:sp>
      <p:sp>
        <p:nvSpPr>
          <p:cNvPr id="14" name="TextBox 13">
            <a:extLst>
              <a:ext uri="{FF2B5EF4-FFF2-40B4-BE49-F238E27FC236}">
                <a16:creationId xmlns:a16="http://schemas.microsoft.com/office/drawing/2014/main" id="{26A78B0F-007E-2D91-822E-0811400BA83A}"/>
              </a:ext>
            </a:extLst>
          </p:cNvPr>
          <p:cNvSpPr txBox="1"/>
          <p:nvPr/>
        </p:nvSpPr>
        <p:spPr>
          <a:xfrm>
            <a:off x="1188975" y="1943100"/>
            <a:ext cx="9583800" cy="2677656"/>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066983"/>
                </a:solidFill>
                <a:latin typeface="Grotesque" panose="020B0504020202020204" pitchFamily="34" charset="0"/>
              </a:rPr>
              <a:t>Mentee: </a:t>
            </a:r>
            <a:r>
              <a:rPr lang="en-US" sz="2800" dirty="0">
                <a:latin typeface="Grotesque" panose="020B0504020202020204" pitchFamily="34" charset="0"/>
              </a:rPr>
              <a:t>What are the highlights of your Experience Report? </a:t>
            </a:r>
          </a:p>
          <a:p>
            <a:pPr marL="285750" indent="-285750">
              <a:buFont typeface="Arial" panose="020B0604020202020204" pitchFamily="34" charset="0"/>
              <a:buChar char="•"/>
            </a:pPr>
            <a:endParaRPr lang="en-US" sz="2800" dirty="0">
              <a:latin typeface="Grotesque" panose="020B0504020202020204" pitchFamily="34" charset="0"/>
            </a:endParaRPr>
          </a:p>
          <a:p>
            <a:pPr marL="285750" indent="-285750">
              <a:buFont typeface="Arial" panose="020B0604020202020204" pitchFamily="34" charset="0"/>
              <a:buChar char="•"/>
            </a:pPr>
            <a:r>
              <a:rPr lang="en-US" sz="2800" b="1" dirty="0">
                <a:solidFill>
                  <a:srgbClr val="066983"/>
                </a:solidFill>
                <a:latin typeface="Grotesque" panose="020B0504020202020204" pitchFamily="34" charset="0"/>
              </a:rPr>
              <a:t>Mentor: </a:t>
            </a:r>
            <a:r>
              <a:rPr lang="en-US" sz="2800" dirty="0">
                <a:latin typeface="Grotesque" panose="020B0504020202020204" pitchFamily="34" charset="0"/>
              </a:rPr>
              <a:t>How did you make the most out of the opportunity to discuss your Experience Report with you Campus Coordinator? </a:t>
            </a:r>
          </a:p>
        </p:txBody>
      </p:sp>
    </p:spTree>
    <p:extLst>
      <p:ext uri="{BB962C8B-B14F-4D97-AF65-F5344CB8AC3E}">
        <p14:creationId xmlns:p14="http://schemas.microsoft.com/office/powerpoint/2010/main" val="245758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17538"/>
            <a:ext cx="10515600" cy="820736"/>
          </a:xfrm>
          <a:prstGeom prst="rect">
            <a:avLst/>
          </a:prstGeom>
        </p:spPr>
        <p:txBody>
          <a:bodyPr vert="horz" wrap="square" lIns="0" tIns="142239" rIns="0" bIns="0" rtlCol="0">
            <a:spAutoFit/>
          </a:bodyPr>
          <a:lstStyle/>
          <a:p>
            <a:pPr marL="206375">
              <a:lnSpc>
                <a:spcPct val="100000"/>
              </a:lnSpc>
              <a:spcBef>
                <a:spcPts val="100"/>
              </a:spcBef>
            </a:pPr>
            <a:r>
              <a:rPr dirty="0"/>
              <a:t>Pre-</a:t>
            </a:r>
            <a:r>
              <a:rPr lang="en-US" dirty="0" err="1"/>
              <a:t>Confernece</a:t>
            </a:r>
            <a:r>
              <a:rPr dirty="0"/>
              <a:t> Assignments</a:t>
            </a:r>
          </a:p>
        </p:txBody>
      </p:sp>
      <p:sp>
        <p:nvSpPr>
          <p:cNvPr id="30" name="TextBox 29">
            <a:extLst>
              <a:ext uri="{FF2B5EF4-FFF2-40B4-BE49-F238E27FC236}">
                <a16:creationId xmlns:a16="http://schemas.microsoft.com/office/drawing/2014/main" id="{F29CE5F4-8FB3-13E7-E666-B43028C43406}"/>
              </a:ext>
            </a:extLst>
          </p:cNvPr>
          <p:cNvSpPr txBox="1"/>
          <p:nvPr/>
        </p:nvSpPr>
        <p:spPr>
          <a:xfrm>
            <a:off x="1028700" y="1728788"/>
            <a:ext cx="9415463" cy="4401205"/>
          </a:xfrm>
          <a:prstGeom prst="rect">
            <a:avLst/>
          </a:prstGeom>
          <a:noFill/>
        </p:spPr>
        <p:txBody>
          <a:bodyPr wrap="square" rtlCol="0">
            <a:spAutoFit/>
          </a:bodyPr>
          <a:lstStyle/>
          <a:p>
            <a:r>
              <a:rPr lang="en-US" sz="2800" b="1" dirty="0">
                <a:solidFill>
                  <a:srgbClr val="066983"/>
                </a:solidFill>
                <a:latin typeface="Grotesque" panose="020B0504020202020204" pitchFamily="34" charset="0"/>
              </a:rPr>
              <a:t>International Fair Assignment </a:t>
            </a:r>
          </a:p>
          <a:p>
            <a:r>
              <a:rPr lang="en-US" sz="2800" b="1" dirty="0">
                <a:solidFill>
                  <a:srgbClr val="066983"/>
                </a:solidFill>
                <a:latin typeface="Grotesque" panose="020B0504020202020204" pitchFamily="34" charset="0"/>
              </a:rPr>
              <a:t>Mentor: </a:t>
            </a:r>
            <a:r>
              <a:rPr lang="en-US" sz="2800" dirty="0">
                <a:latin typeface="Grotesque" panose="020B0504020202020204" pitchFamily="34" charset="0"/>
              </a:rPr>
              <a:t>What did you do for the international fair? </a:t>
            </a:r>
          </a:p>
          <a:p>
            <a:r>
              <a:rPr lang="en-US" sz="2800" b="1" dirty="0">
                <a:solidFill>
                  <a:srgbClr val="066983"/>
                </a:solidFill>
                <a:latin typeface="Grotesque" panose="020B0504020202020204" pitchFamily="34" charset="0"/>
              </a:rPr>
              <a:t>Mentee: </a:t>
            </a:r>
            <a:r>
              <a:rPr lang="en-US" sz="2800" dirty="0">
                <a:latin typeface="Grotesque" panose="020B0504020202020204" pitchFamily="34" charset="0"/>
              </a:rPr>
              <a:t>Share your ideas for your international fair assignment</a:t>
            </a:r>
          </a:p>
          <a:p>
            <a:endParaRPr lang="en-US" sz="2800" dirty="0">
              <a:latin typeface="Grotesque" panose="020B0504020202020204" pitchFamily="34" charset="0"/>
            </a:endParaRPr>
          </a:p>
          <a:p>
            <a:r>
              <a:rPr lang="en-US" sz="2800" b="1" dirty="0">
                <a:solidFill>
                  <a:srgbClr val="066983"/>
                </a:solidFill>
                <a:latin typeface="Grotesque" panose="020B0504020202020204" pitchFamily="34" charset="0"/>
              </a:rPr>
              <a:t>Interview with a Women Leader </a:t>
            </a:r>
          </a:p>
          <a:p>
            <a:r>
              <a:rPr lang="en-US" sz="2800" b="1" dirty="0">
                <a:solidFill>
                  <a:srgbClr val="066983"/>
                </a:solidFill>
                <a:latin typeface="Grotesque" panose="020B0504020202020204" pitchFamily="34" charset="0"/>
              </a:rPr>
              <a:t>Mentor: </a:t>
            </a:r>
            <a:r>
              <a:rPr lang="en-US" sz="2800" dirty="0">
                <a:latin typeface="Grotesque" panose="020B0504020202020204" pitchFamily="34" charset="0"/>
              </a:rPr>
              <a:t>Who did you interview? How did you decide on this person? </a:t>
            </a:r>
          </a:p>
          <a:p>
            <a:r>
              <a:rPr lang="en-US" sz="2800" b="1" dirty="0">
                <a:solidFill>
                  <a:srgbClr val="066983"/>
                </a:solidFill>
                <a:latin typeface="Grotesque" panose="020B0504020202020204" pitchFamily="34" charset="0"/>
              </a:rPr>
              <a:t>Mentee: </a:t>
            </a:r>
            <a:r>
              <a:rPr lang="en-US" sz="2800" dirty="0">
                <a:latin typeface="Grotesque" panose="020B0504020202020204" pitchFamily="34" charset="0"/>
              </a:rPr>
              <a:t>Who would you like to interview? How will you go about approaching this person?  </a:t>
            </a:r>
          </a:p>
        </p:txBody>
      </p:sp>
    </p:spTree>
    <p:extLst>
      <p:ext uri="{BB962C8B-B14F-4D97-AF65-F5344CB8AC3E}">
        <p14:creationId xmlns:p14="http://schemas.microsoft.com/office/powerpoint/2010/main" val="316416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52162"/>
            <a:ext cx="10515600" cy="751488"/>
          </a:xfrm>
          <a:prstGeom prst="rect">
            <a:avLst/>
          </a:prstGeom>
        </p:spPr>
        <p:txBody>
          <a:bodyPr vert="horz" wrap="square" lIns="0" tIns="12700" rIns="0" bIns="0" rtlCol="0">
            <a:spAutoFit/>
          </a:bodyPr>
          <a:lstStyle/>
          <a:p>
            <a:pPr marL="12700">
              <a:lnSpc>
                <a:spcPct val="100000"/>
              </a:lnSpc>
              <a:spcBef>
                <a:spcPts val="100"/>
              </a:spcBef>
            </a:pPr>
            <a:r>
              <a:rPr sz="4800" dirty="0"/>
              <a:t>Additional Resources</a:t>
            </a:r>
          </a:p>
        </p:txBody>
      </p:sp>
      <p:sp>
        <p:nvSpPr>
          <p:cNvPr id="45" name="TextBox 44">
            <a:extLst>
              <a:ext uri="{FF2B5EF4-FFF2-40B4-BE49-F238E27FC236}">
                <a16:creationId xmlns:a16="http://schemas.microsoft.com/office/drawing/2014/main" id="{E74217A9-2311-8320-BF4F-625B3B9806A2}"/>
              </a:ext>
            </a:extLst>
          </p:cNvPr>
          <p:cNvSpPr txBox="1"/>
          <p:nvPr/>
        </p:nvSpPr>
        <p:spPr>
          <a:xfrm>
            <a:off x="600076" y="1657350"/>
            <a:ext cx="9968356" cy="4770537"/>
          </a:xfrm>
          <a:prstGeom prst="rect">
            <a:avLst/>
          </a:prstGeom>
          <a:noFill/>
        </p:spPr>
        <p:txBody>
          <a:bodyPr wrap="square" rtlCol="0">
            <a:spAutoFit/>
          </a:bodyPr>
          <a:lstStyle/>
          <a:p>
            <a:r>
              <a:rPr lang="en-US" sz="2800" b="1" dirty="0">
                <a:solidFill>
                  <a:srgbClr val="066983"/>
                </a:solidFill>
                <a:latin typeface="Grotesque" panose="020B0504020202020204" pitchFamily="34" charset="0"/>
              </a:rPr>
              <a:t>Be sure to refer to the VIH Website for additional resources </a:t>
            </a:r>
          </a:p>
          <a:p>
            <a:r>
              <a:rPr lang="en-US" sz="2800" b="1" dirty="0">
                <a:solidFill>
                  <a:srgbClr val="066983"/>
                </a:solidFill>
                <a:latin typeface="Grotesque" panose="020B0504020202020204" pitchFamily="34" charset="0"/>
              </a:rPr>
              <a:t>Experience Report: </a:t>
            </a:r>
            <a:r>
              <a:rPr lang="en-US" sz="2800" b="1" dirty="0">
                <a:solidFill>
                  <a:srgbClr val="066983"/>
                </a:solidFill>
                <a:latin typeface="Grotesque" panose="020B0504020202020204" pitchFamily="34" charset="0"/>
                <a:hlinkClick r:id="rId2"/>
              </a:rPr>
              <a:t>https://www.viraheinz.pitt.edu/scholars/experience-report</a:t>
            </a:r>
            <a:endParaRPr lang="en-US" sz="2800" b="1" dirty="0">
              <a:solidFill>
                <a:srgbClr val="066983"/>
              </a:solidFill>
              <a:latin typeface="Grotesque" panose="020B0504020202020204" pitchFamily="34" charset="0"/>
            </a:endParaRPr>
          </a:p>
          <a:p>
            <a:r>
              <a:rPr lang="en-US" sz="2800" b="1" dirty="0">
                <a:solidFill>
                  <a:srgbClr val="066983"/>
                </a:solidFill>
                <a:latin typeface="Grotesque" panose="020B0504020202020204" pitchFamily="34" charset="0"/>
              </a:rPr>
              <a:t>Fall Retreat: </a:t>
            </a:r>
            <a:r>
              <a:rPr lang="en-US" sz="2800" b="1" dirty="0">
                <a:solidFill>
                  <a:srgbClr val="066983"/>
                </a:solidFill>
                <a:latin typeface="Grotesque" panose="020B0504020202020204" pitchFamily="34" charset="0"/>
                <a:hlinkClick r:id="rId3"/>
              </a:rPr>
              <a:t>https://www.viraheinz.pitt.edu/scholars/conferences/fall-conference</a:t>
            </a:r>
            <a:endParaRPr lang="en-US" sz="2800" b="1" dirty="0">
              <a:solidFill>
                <a:srgbClr val="066983"/>
              </a:solidFill>
              <a:latin typeface="Grotesque" panose="020B0504020202020204" pitchFamily="34" charset="0"/>
            </a:endParaRPr>
          </a:p>
          <a:p>
            <a:r>
              <a:rPr lang="en-US" sz="2800" b="1" dirty="0">
                <a:solidFill>
                  <a:srgbClr val="066983"/>
                </a:solidFill>
                <a:latin typeface="Grotesque" panose="020B0504020202020204" pitchFamily="34" charset="0"/>
              </a:rPr>
              <a:t>Re- Entry: </a:t>
            </a:r>
            <a:r>
              <a:rPr lang="en-US" sz="2800" b="1" dirty="0">
                <a:solidFill>
                  <a:srgbClr val="066983"/>
                </a:solidFill>
                <a:latin typeface="Grotesque" panose="020B0504020202020204" pitchFamily="34" charset="0"/>
                <a:hlinkClick r:id="rId4"/>
              </a:rPr>
              <a:t>https://www.viraheinz.pitt.edu/content/re-entry-information</a:t>
            </a:r>
            <a:endParaRPr lang="en-US" sz="2800" b="1" dirty="0">
              <a:solidFill>
                <a:srgbClr val="066983"/>
              </a:solidFill>
              <a:latin typeface="Grotesque" panose="020B0504020202020204" pitchFamily="34" charset="0"/>
            </a:endParaRPr>
          </a:p>
          <a:p>
            <a:endParaRPr lang="en-US" sz="2400" b="1" dirty="0">
              <a:solidFill>
                <a:srgbClr val="066983"/>
              </a:solidFill>
              <a:latin typeface="Grotesque" panose="020B0504020202020204" pitchFamily="34" charset="0"/>
            </a:endParaRPr>
          </a:p>
        </p:txBody>
      </p:sp>
    </p:spTree>
    <p:extLst>
      <p:ext uri="{BB962C8B-B14F-4D97-AF65-F5344CB8AC3E}">
        <p14:creationId xmlns:p14="http://schemas.microsoft.com/office/powerpoint/2010/main" val="19759458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H PPT Template" id="{0FD13F99-4257-BA45-9114-31BE257D67B1}" vid="{3F1DC7CE-82BF-8440-B6CC-99BAF35E11AF}"/>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464</Words>
  <Application>Microsoft Macintosh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Grotesque</vt:lpstr>
      <vt:lpstr>Modern Love Caps</vt:lpstr>
      <vt:lpstr>Office Theme</vt:lpstr>
      <vt:lpstr>PowerPoint Presentation</vt:lpstr>
      <vt:lpstr>Welcome Back!</vt:lpstr>
      <vt:lpstr>Stages of Reverse Culture Shock</vt:lpstr>
      <vt:lpstr>Coping with Reverse Culture Shock</vt:lpstr>
      <vt:lpstr>Goals and Action Plans</vt:lpstr>
      <vt:lpstr>Experience Report</vt:lpstr>
      <vt:lpstr>Pre-Confernece Assignments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Couch, Crystal L.</dc:creator>
  <cp:lastModifiedBy>Couch, Crystal L.</cp:lastModifiedBy>
  <cp:revision>2</cp:revision>
  <dcterms:created xsi:type="dcterms:W3CDTF">2022-09-07T18:39:30Z</dcterms:created>
  <dcterms:modified xsi:type="dcterms:W3CDTF">2023-04-19T17:39:42Z</dcterms:modified>
</cp:coreProperties>
</file>